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258" r:id="rId2"/>
    <p:sldId id="277" r:id="rId3"/>
    <p:sldId id="284" r:id="rId4"/>
    <p:sldId id="281" r:id="rId5"/>
    <p:sldId id="286" r:id="rId6"/>
    <p:sldId id="279" r:id="rId7"/>
    <p:sldId id="289" r:id="rId8"/>
    <p:sldId id="290" r:id="rId9"/>
    <p:sldId id="293" r:id="rId10"/>
    <p:sldId id="292" r:id="rId11"/>
    <p:sldId id="295" r:id="rId12"/>
    <p:sldId id="298" r:id="rId13"/>
    <p:sldId id="257" r:id="rId14"/>
    <p:sldId id="267" r:id="rId15"/>
    <p:sldId id="264" r:id="rId16"/>
    <p:sldId id="265" r:id="rId17"/>
    <p:sldId id="326" r:id="rId18"/>
    <p:sldId id="269" r:id="rId19"/>
    <p:sldId id="270" r:id="rId20"/>
    <p:sldId id="272" r:id="rId21"/>
    <p:sldId id="278" r:id="rId22"/>
    <p:sldId id="271" r:id="rId23"/>
    <p:sldId id="273" r:id="rId24"/>
    <p:sldId id="299" r:id="rId25"/>
    <p:sldId id="280" r:id="rId26"/>
    <p:sldId id="301" r:id="rId27"/>
    <p:sldId id="303" r:id="rId28"/>
    <p:sldId id="304" r:id="rId29"/>
    <p:sldId id="305" r:id="rId30"/>
    <p:sldId id="283" r:id="rId31"/>
    <p:sldId id="309" r:id="rId32"/>
    <p:sldId id="310" r:id="rId33"/>
    <p:sldId id="312" r:id="rId34"/>
    <p:sldId id="316" r:id="rId35"/>
    <p:sldId id="318" r:id="rId36"/>
    <p:sldId id="321" r:id="rId37"/>
    <p:sldId id="322" r:id="rId38"/>
    <p:sldId id="323" r:id="rId39"/>
    <p:sldId id="32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k-mpovalec" initials="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8-10T15:23:50.312" idx="1">
    <p:pos x="10" y="10"/>
    <p:text>Primijeniti engleske nazive u hrvatske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8-10T15:24:05.494" idx="2">
    <p:pos x="10" y="10"/>
    <p:text>Promijeniti engleske nazive u hrvatske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C5490-23A4-48BF-A5F2-DA41D6AE3EBB}" type="datetimeFigureOut">
              <a:rPr lang="hr-HR" smtClean="0"/>
              <a:pPr/>
              <a:t>10.8.2020.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AF438-7EDE-43F9-8858-DABE5563ED9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5527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Spolni kromosomi</a:t>
            </a:r>
            <a:r>
              <a:rPr lang="hr-HR" baseline="0" dirty="0"/>
              <a:t> nose gene koji određuju spol. Kod ljudi se ti kromosomi zovu X i Y kromosom.</a:t>
            </a:r>
          </a:p>
          <a:p>
            <a:r>
              <a:rPr lang="hr-HR" baseline="0" dirty="0"/>
              <a:t>Budući da jajna stanica uvijek nosi 22 tjelesna i jedan spolni X kromosom, određivanje spola kod djeteta uvijek ovisi o ocu i njegovim spermijima, koji uz 22 tjelesna kromosoma mogu nositi ili X ili Y kromosom. </a:t>
            </a:r>
          </a:p>
          <a:p>
            <a:r>
              <a:rPr lang="hr-HR" baseline="0" dirty="0"/>
              <a:t>Kombinacijom spolnih kromosoma X i X razvit će se ženski spol (44+XX), dok će se kombinacijom spolnih kromosoma X i Y razviti muški spol (44+XY).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FED97-C9B7-4BBD-9739-065C42364252}" type="slidenum">
              <a:rPr lang="hr-HR" smtClean="0"/>
              <a:pPr/>
              <a:t>13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56F65D92-AF6C-4ABA-BA93-9C4B17D89E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0CD251A3-CD7F-4239-8422-83EC3AC2DA4A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xmlns="" id="{F523FB26-19EB-4337-909C-AAFF6FBC89EE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DF9EDDA0-ADEA-4E97-A6FB-D2A21948BDAB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llaboratory.wikidot.com/fall-2015-sociology-iii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hyperlink" Target="https://www.nurse24.it/dossier/salute/fitoestrogeni-e-fitoprogestinici-in-menopausa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hyperlink" Target="https://en.wikipedia.org/wiki/Bob_Davis_(businessman)" TargetMode="External"/><Relationship Id="rId5" Type="http://schemas.openxmlformats.org/officeDocument/2006/relationships/hyperlink" Target="http://theconversation.com/natural-hormone-therapy-no-panacea-for-menopause-symptoms-25869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openxmlformats.org/officeDocument/2006/relationships/hyperlink" Target="http://iraniangynecologist.blogspot.com/2011/07/blog-post_23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amdailytimes.blogspot.com/2012_12_31_archive.html" TargetMode="External"/><Relationship Id="rId7" Type="http://schemas.openxmlformats.org/officeDocument/2006/relationships/hyperlink" Target="http://commons.wikimedia.org/wiki/File:Cymbidium_orchids1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hyperlink" Target="http://brewminate.com/were-not-ready-for-the-silver-tsunami-of-older-adults-living-with-cancer/" TargetMode="Externa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Venus-female-symbol-pink-shadowed.svg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commons.wikimedia.org/wiki/File:Mars-male-symbol-pseudo-3D-blue.svg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3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hyperlink" Target="https://commons.wikimedia.org/wiki/File:4x_curling_tongue.jpg" TargetMode="External"/><Relationship Id="rId5" Type="http://schemas.openxmlformats.org/officeDocument/2006/relationships/image" Target="../media/image46.jpeg"/><Relationship Id="rId15" Type="http://schemas.openxmlformats.org/officeDocument/2006/relationships/hyperlink" Target="http://www.flickr.com/photos/caseorganic/3767051534/" TargetMode="External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llaboratory.wikidot.com/fall-2015-sociology-iii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hyperlink" Target="https://commons.wikimedia.org/wiki/File:Urushiol-induced_contact_dermatitis_7_days_after_contact.jpg" TargetMode="External"/><Relationship Id="rId3" Type="http://schemas.openxmlformats.org/officeDocument/2006/relationships/image" Target="../media/image56.jpeg"/><Relationship Id="rId7" Type="http://schemas.openxmlformats.org/officeDocument/2006/relationships/hyperlink" Target="http://www.flickr.com/photos/africa-renewal/5101842173/" TargetMode="External"/><Relationship Id="rId12" Type="http://schemas.openxmlformats.org/officeDocument/2006/relationships/image" Target="../media/image61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11" Type="http://schemas.openxmlformats.org/officeDocument/2006/relationships/hyperlink" Target="https://burnstrauma.biomedcentral.com/articles/10.1186/s41038-019-0144-5" TargetMode="External"/><Relationship Id="rId5" Type="http://schemas.openxmlformats.org/officeDocument/2006/relationships/hyperlink" Target="http://kittynoodles.deviantart.com/art/Amariah-Makeup-Test-Facial-Scars-Side-366140080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jpeg"/><Relationship Id="rId9" Type="http://schemas.openxmlformats.org/officeDocument/2006/relationships/hyperlink" Target="https://scifi.stackexchange.com/questions/185336/if-peter-petrelli-can-heal-like-claire-why-does-he-have-a-scar-on-his-fac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gym-png" TargetMode="External"/><Relationship Id="rId7" Type="http://schemas.openxmlformats.org/officeDocument/2006/relationships/hyperlink" Target="http://commons.wikimedia.org/wiki/File:US_Navy_090511-N-7491B-065_PACIFIC_OCEAN_(May_11,_2009)_Aviation_Boatswain's_Mate_(Handling)_Airman_Trevor_Grimes_lifts_weights_in_the_gym_aboard_the_aircraft_carrier_USS_Nimitz_(CVN_68).jpg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hyperlink" Target="https://www.flickr.com/photos/143842337@N03/32088591914" TargetMode="Externa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hyperlink" Target="https://ucimobiologiju.wordpress.com/2013/10/27/albinizam/" TargetMode="External"/><Relationship Id="rId7" Type="http://schemas.openxmlformats.org/officeDocument/2006/relationships/hyperlink" Target="http://www.bionet-skola.com/w/Perje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hyperlink" Target="http://www.flickr.com/photos/caseorganic/3767051534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ron-sheese.wikidot.com/group-42" TargetMode="External"/><Relationship Id="rId5" Type="http://schemas.openxmlformats.org/officeDocument/2006/relationships/image" Target="../media/image71.jpeg"/><Relationship Id="rId4" Type="http://schemas.openxmlformats.org/officeDocument/2006/relationships/hyperlink" Target="https://knowingneurons.com/2013/10/22/chromosome-silencing-turning-off-genes-in-down-syndrom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hyperlink" Target="https://de.wikipedia.org/wiki/Farbenfehlsichtigkeit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hyperlink" Target="https://perierga.gr/2010/11/%CF%8C%CE%BC%CE%BF%CF%81%CF%86%CE%B1-%CF%84%CE%BF%CF%80%CE%AF%CE%B1-%CE%BC%CE%B5-%CF%84%CF%81%CE%B5%CE%BB%CE%AC-%CF%87%CF%81%CF%8E%CE%BC%CE%B1%CF%84%CE%B1/" TargetMode="Externa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hyperlink" Target="http://www.scielo.org.za/scielo.php?pid=S0256-95742011000200012&amp;script=sci_arttext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hyperlink" Target="https://www.flickr.com/photos/ameriswede/6886780208" TargetMode="Externa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ipstimesadmin/11557919223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pregnancy-pregnant-mother-child-2757032/" TargetMode="Externa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hyperlink" Target="https://brewminate.com/a-brief-history-of-coffee/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pregnancy-pregnant-mother-child-2757034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rat.org/index.php/BMRAT/article/view/5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Femidom1.jpg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ons.wikimedia.org/wiki/File:Venus-female-symbol-pink-shadowed.svg" TargetMode="External"/><Relationship Id="rId5" Type="http://schemas.openxmlformats.org/officeDocument/2006/relationships/image" Target="../media/image41.png"/><Relationship Id="rId10" Type="http://schemas.openxmlformats.org/officeDocument/2006/relationships/image" Target="../media/image94.jpeg"/><Relationship Id="rId4" Type="http://schemas.openxmlformats.org/officeDocument/2006/relationships/hyperlink" Target="https://commons.wikimedia.org/wiki/File:Mars-male-symbol-pseudo-3D-blue.svg" TargetMode="External"/><Relationship Id="rId9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hyperlink" Target="http://www.powerhousemuseum.com/collection/database/?irn=356942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hyperlink" Target="https://commons.wikimedia.org/wiki/File:Spermicidal_Foam_%26_Suppositories.pn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ajc1/3952605109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rs-male-symbol-pseudo-3D-blue.sv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hyperlink" Target="https://commons.wikimedia.org/wiki/File:Venus-female-symbol-pink-shadowed.svg" TargetMode="Externa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log.dnevnik.hr/nekretnineporec/2018/10/index.html" TargetMode="Externa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ocontornodasombra.blogspot.com/2013/12/uma-em-cada-200-gravidas-americanas-e.html" TargetMode="External"/><Relationship Id="rId7" Type="http://schemas.openxmlformats.org/officeDocument/2006/relationships/hyperlink" Target="https://buletin.de/bucuresti/analiza-gripa-vs-covid-19-sunt-de-10-ori-mai-multi-morti-de-noul-coronavirus-decat-de-gripa-din-acest-sezon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hyperlink" Target="http://panampost.com/belen-marty/2015/10/21/buenos-aires-set-to-ban-underweight-models-from-the-catwalk/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humannhealth.com/top-15-reasons-why-running-is-good-for-your-health/159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hyperlink" Target="https://pl.wiktionary.org/wiki/zygota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hyperlink" Target="https://www.childandfamilyblog.com/early-childhood-development/learning-math-science-technology-preschoolershoolers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http://theconversation.com/fragile-progress-in-early-childhood-education-could-be-undone-19718" TargetMode="External"/><Relationship Id="rId4" Type="http://schemas.openxmlformats.org/officeDocument/2006/relationships/image" Target="../media/image19.jpeg"/><Relationship Id="rId9" Type="http://schemas.openxmlformats.org/officeDocument/2006/relationships/hyperlink" Target="https://pxhere.com/en/photo/80245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F78C4A-66B8-4E81-8760-6E5396AAD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0304" y="4554245"/>
            <a:ext cx="7891390" cy="1252945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KAKAV JE NAŠ ŽIVOTNI CIKLUS 2</a:t>
            </a:r>
            <a:br>
              <a:rPr lang="hr-HR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hr-HR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</a:t>
            </a:r>
            <a:r>
              <a:rPr lang="hr-HR" sz="3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PONAVLJANJE</a:t>
            </a:r>
            <a:endParaRPr lang="hr-HR" sz="36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5FA25CF-1CDF-4FE0-BFFD-C02E00C6E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04502" y="428164"/>
            <a:ext cx="5738065" cy="36637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50247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887" y="304800"/>
            <a:ext cx="9445842" cy="1445680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MLADENAŠTVO / ADOLESCENCIJA 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postupno završavanje rasta i spolnog razvoja, ali nastavak psihičkog razvoja. Završavanje školovanja i uključivanje u svijet odraslih, zaposlenje, socijalna zrelost i napuštanje roditeljskog doma, osnivanje vlastite obitelji.</a:t>
            </a:r>
            <a:endParaRPr lang="hr-HR" sz="28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246D333-656A-4E03-B125-DBF6C12F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899" y="357080"/>
            <a:ext cx="1474531" cy="2219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F732FC6-E9D0-45C4-9969-703CEC431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785" y="1798303"/>
            <a:ext cx="1981029" cy="1500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Naslov 1">
            <a:extLst>
              <a:ext uri="{FF2B5EF4-FFF2-40B4-BE49-F238E27FC236}">
                <a16:creationId xmlns:a16="http://schemas.microsoft.com/office/drawing/2014/main" xmlns="" id="{2AF86A7A-1C60-4B1B-B0FA-B2A75B4F753B}"/>
              </a:ext>
            </a:extLst>
          </p:cNvPr>
          <p:cNvSpPr txBox="1">
            <a:spLocks/>
          </p:cNvSpPr>
          <p:nvPr/>
        </p:nvSpPr>
        <p:spPr bwMode="gray">
          <a:xfrm>
            <a:off x="116960" y="4370342"/>
            <a:ext cx="8383746" cy="19950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ZRELOST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počinje oblikovanjem socijalno i psihički zrele osobe, vrhunac stvaralaštva, samostalna briga o sebi i obitelji.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KLIMAKTERIJ - razdoblje muškaraca i žena (45. - 50. god.) kada im spolne žlijezde postupno prestaju raditi.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MENOPAUZA - izostanak menstrualnog ciklusa i prestanak stvaranja jajnih stanica u žena.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FEC75EC1-5873-45A3-8E66-D896E77C95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16076"/>
          <a:stretch/>
        </p:blipFill>
        <p:spPr>
          <a:xfrm>
            <a:off x="3093391" y="3130768"/>
            <a:ext cx="2025187" cy="1188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10E60CC8-F9EE-4258-9C00-767B3EABF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t="1180" r="31642"/>
          <a:stretch/>
        </p:blipFill>
        <p:spPr>
          <a:xfrm>
            <a:off x="1318843" y="2895600"/>
            <a:ext cx="1585259" cy="1522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09F41751-689B-4364-89FF-5122E5CC80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459430" y="5069857"/>
            <a:ext cx="1795187" cy="1346390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2A1BB14F-BB2E-4245-9C71-D3D4273FE8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5307867" y="2797192"/>
            <a:ext cx="1749460" cy="1522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7095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220" y="379732"/>
            <a:ext cx="8159220" cy="1313306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STAROST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smanjuje se sposobnost obnavljanja stanica i usporavaju procesi i aktivnost organizma, usporeni su pokreti, otežano kretanje, naborana koža, sijeda koža, staračke pjege. Odlazak u mirovinu te je potrebno razumijevanje i briga za starije i bolesne.</a:t>
            </a:r>
            <a:endParaRPr lang="hr-HR" sz="24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6D4848B-46C4-4339-AB72-4D5FEF134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619081" y="1946805"/>
            <a:ext cx="1697344" cy="1697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AF9C4BD-80CC-4413-8BA9-875A4B36DF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41208" t="866"/>
          <a:stretch/>
        </p:blipFill>
        <p:spPr>
          <a:xfrm>
            <a:off x="1428120" y="1946805"/>
            <a:ext cx="1697345" cy="1409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xmlns="" id="{D536CBF2-180D-4C3E-8E31-8363930FA3FE}"/>
              </a:ext>
            </a:extLst>
          </p:cNvPr>
          <p:cNvSpPr txBox="1">
            <a:spLocks/>
          </p:cNvSpPr>
          <p:nvPr/>
        </p:nvSpPr>
        <p:spPr bwMode="gray">
          <a:xfrm>
            <a:off x="2286246" y="4847207"/>
            <a:ext cx="6175357" cy="71909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SMRT </a:t>
            </a:r>
            <a:r>
              <a:rPr lang="hr-HR" sz="2000" b="1" i="1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</a:t>
            </a:r>
            <a:r>
              <a:rPr lang="hr-HR" sz="1800" b="1" i="1" spc="50" dirty="0">
                <a:ln w="0"/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najčešće nastupa starenjem odnosno otkazivanjem pojedinih funkcija organa.</a:t>
            </a:r>
            <a:endParaRPr lang="hr-HR" sz="2400" b="1" i="1" spc="50" dirty="0">
              <a:ln w="0"/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1D29FFD-2D22-4B08-A2B8-9469B9EBD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6984655" y="2359173"/>
            <a:ext cx="2515340" cy="1886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106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FB9765EE-BCF5-4E70-BAA2-97CE465810AF}"/>
              </a:ext>
            </a:extLst>
          </p:cNvPr>
          <p:cNvSpPr/>
          <p:nvPr/>
        </p:nvSpPr>
        <p:spPr>
          <a:xfrm>
            <a:off x="150919" y="451667"/>
            <a:ext cx="8531442" cy="6669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svakoj je čovjekovoj stanici - 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 kromosoma (23 para)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657C7718-7781-48C7-819E-E8FA17F6A045}"/>
              </a:ext>
            </a:extLst>
          </p:cNvPr>
          <p:cNvSpPr/>
          <p:nvPr/>
        </p:nvSpPr>
        <p:spPr>
          <a:xfrm>
            <a:off x="3484684" y="4857308"/>
            <a:ext cx="7544730" cy="12889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Spolni kromosomi određuju spol (23. par) i postoje dva različita -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kromosom X i kromosom Y.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Muškarce određuju spolni kromosomi XY, a žene </a:t>
            </a: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</a:p>
          <a:p>
            <a:pPr algn="ctr"/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Nalaze se u tjelesnim (2) i u spolnim (1) stanicama.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E97B75C0-1258-4BBC-827A-A747B16FF0C7}"/>
              </a:ext>
            </a:extLst>
          </p:cNvPr>
          <p:cNvSpPr/>
          <p:nvPr/>
        </p:nvSpPr>
        <p:spPr>
          <a:xfrm>
            <a:off x="3141213" y="1924516"/>
            <a:ext cx="2928153" cy="66692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para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TJELESNIH KROMOSOMA  </a:t>
            </a:r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xmlns="" id="{8E4C588F-FC4F-458B-B261-A4EEDB394DFA}"/>
              </a:ext>
            </a:extLst>
          </p:cNvPr>
          <p:cNvSpPr/>
          <p:nvPr/>
        </p:nvSpPr>
        <p:spPr>
          <a:xfrm>
            <a:off x="6312022" y="1924516"/>
            <a:ext cx="2928153" cy="666920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par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SPOLNIH KROMOSOMA  </a:t>
            </a:r>
          </a:p>
        </p:txBody>
      </p:sp>
      <p:sp>
        <p:nvSpPr>
          <p:cNvPr id="9" name="Strelica: prema dolje 8">
            <a:extLst>
              <a:ext uri="{FF2B5EF4-FFF2-40B4-BE49-F238E27FC236}">
                <a16:creationId xmlns:a16="http://schemas.microsoft.com/office/drawing/2014/main" xmlns="" id="{29172393-6550-4A13-BD05-482B60C49A20}"/>
              </a:ext>
            </a:extLst>
          </p:cNvPr>
          <p:cNvSpPr/>
          <p:nvPr/>
        </p:nvSpPr>
        <p:spPr>
          <a:xfrm>
            <a:off x="4684452" y="1263130"/>
            <a:ext cx="328474" cy="488272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Strelica: prema dolje 9">
            <a:extLst>
              <a:ext uri="{FF2B5EF4-FFF2-40B4-BE49-F238E27FC236}">
                <a16:creationId xmlns:a16="http://schemas.microsoft.com/office/drawing/2014/main" xmlns="" id="{E7AAA6DE-81DE-4BCF-8F37-ED5272F80D1C}"/>
              </a:ext>
            </a:extLst>
          </p:cNvPr>
          <p:cNvSpPr/>
          <p:nvPr/>
        </p:nvSpPr>
        <p:spPr>
          <a:xfrm>
            <a:off x="7343312" y="1263130"/>
            <a:ext cx="328474" cy="488272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2241684-6665-43D2-A966-BEB03F576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172" y="1118587"/>
            <a:ext cx="1416674" cy="10625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39A02B21-1C80-4A45-BD66-404391B745F4}"/>
              </a:ext>
            </a:extLst>
          </p:cNvPr>
          <p:cNvSpPr txBox="1"/>
          <p:nvPr/>
        </p:nvSpPr>
        <p:spPr>
          <a:xfrm>
            <a:off x="653721" y="2921168"/>
            <a:ext cx="3379859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Koliki je broj kromosoma u tjelesnim stanicama čovjeka? Jesu li svi kromosomi tjelesni?</a:t>
            </a:r>
            <a:endParaRPr lang="hr-HR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1700DBB4-F287-4106-806D-F95C7A6176FC}"/>
              </a:ext>
            </a:extLst>
          </p:cNvPr>
          <p:cNvSpPr txBox="1"/>
          <p:nvPr/>
        </p:nvSpPr>
        <p:spPr>
          <a:xfrm>
            <a:off x="6815089" y="2951364"/>
            <a:ext cx="3379859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Koji kromosomi određuju muški, a koji ženski spol</a:t>
            </a:r>
            <a:r>
              <a:rPr lang="hr-HR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 U kojim stanicama se nalaze?</a:t>
            </a:r>
            <a:endParaRPr lang="hr-HR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468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932872" y="2799696"/>
            <a:ext cx="5834600" cy="1124907"/>
            <a:chOff x="-40375" y="3189112"/>
            <a:chExt cx="6124543" cy="1267036"/>
          </a:xfrm>
          <a:solidFill>
            <a:schemeClr val="bg2"/>
          </a:solidFill>
        </p:grpSpPr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5656" y="3230337"/>
              <a:ext cx="1639838" cy="1138449"/>
            </a:xfrm>
            <a:prstGeom prst="rect">
              <a:avLst/>
            </a:prstGeom>
            <a:grpFill/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3591846" y="3384353"/>
              <a:ext cx="1008112" cy="864097"/>
            </a:xfrm>
            <a:prstGeom prst="ellipse">
              <a:avLst/>
            </a:prstGeom>
            <a:grpFill/>
            <a:ln w="47625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b="1"/>
            </a:p>
          </p:txBody>
        </p:sp>
        <p:pic>
          <p:nvPicPr>
            <p:cNvPr id="11277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293391"/>
              <a:ext cx="1639838" cy="1138449"/>
            </a:xfrm>
            <a:prstGeom prst="rect">
              <a:avLst/>
            </a:prstGeom>
            <a:grpFill/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Oval 8"/>
            <p:cNvSpPr/>
            <p:nvPr/>
          </p:nvSpPr>
          <p:spPr>
            <a:xfrm>
              <a:off x="5076056" y="3395619"/>
              <a:ext cx="1008112" cy="864096"/>
            </a:xfrm>
            <a:prstGeom prst="ellipse">
              <a:avLst/>
            </a:prstGeom>
            <a:grpFill/>
            <a:ln w="47625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b="1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40375" y="4040152"/>
              <a:ext cx="825242" cy="415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hr-HR" b="1" dirty="0"/>
                <a:t>22+Y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93178" y="3189112"/>
              <a:ext cx="776044" cy="41599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hr-HR" b="1" dirty="0"/>
                <a:t>22+X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07753" y="3655009"/>
              <a:ext cx="776045" cy="41599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b="1" dirty="0"/>
                <a:t>22+X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28796" y="3624157"/>
              <a:ext cx="776045" cy="41599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hr-HR" b="1" dirty="0"/>
                <a:t>22+X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39642" y="3990937"/>
            <a:ext cx="4507390" cy="541396"/>
            <a:chOff x="1331640" y="4725144"/>
            <a:chExt cx="4104456" cy="656456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331640" y="4725144"/>
              <a:ext cx="1080120" cy="576064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2411760" y="4725144"/>
              <a:ext cx="1296144" cy="584448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915816" y="4725144"/>
              <a:ext cx="1224136" cy="648072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139952" y="4797152"/>
              <a:ext cx="1296144" cy="584448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586668" y="5001831"/>
            <a:ext cx="1789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ženski spol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12106" y="5036717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muški spol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29893" y="5476801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accent5">
                    <a:lumMod val="75000"/>
                  </a:schemeClr>
                </a:solidFill>
              </a:rPr>
              <a:t>44 + XY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16953" y="5476801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44 + XX</a:t>
            </a:r>
          </a:p>
        </p:txBody>
      </p:sp>
      <p:pic>
        <p:nvPicPr>
          <p:cNvPr id="36" name="Picture 35" descr="sh62161702.jpg"/>
          <p:cNvPicPr>
            <a:picLocks noChangeAspect="1"/>
          </p:cNvPicPr>
          <p:nvPr/>
        </p:nvPicPr>
        <p:blipFill>
          <a:blip r:embed="rId4" cstate="print"/>
          <a:srcRect t="5625"/>
          <a:stretch>
            <a:fillRect/>
          </a:stretch>
        </p:blipFill>
        <p:spPr>
          <a:xfrm>
            <a:off x="3589193" y="4632420"/>
            <a:ext cx="1258015" cy="1662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Pravokutnik: zaobljeni kutovi 25">
            <a:extLst>
              <a:ext uri="{FF2B5EF4-FFF2-40B4-BE49-F238E27FC236}">
                <a16:creationId xmlns:a16="http://schemas.microsoft.com/office/drawing/2014/main" xmlns="" id="{08C2CE3D-FDE5-452A-AF7A-CF16A23F9661}"/>
              </a:ext>
            </a:extLst>
          </p:cNvPr>
          <p:cNvSpPr/>
          <p:nvPr/>
        </p:nvSpPr>
        <p:spPr>
          <a:xfrm>
            <a:off x="559292" y="514905"/>
            <a:ext cx="11008311" cy="204540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spolnim se stanicama nastalih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mejozom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nalaze 23 kromosoma.</a:t>
            </a:r>
          </a:p>
          <a:p>
            <a:pPr algn="ctr"/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JAJNA stanica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 22 tjelesna kromosoma ima 1 spolni kromosom X.</a:t>
            </a:r>
          </a:p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50 % SPERMALNIH stanica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nastalih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mejozom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sadržava 22 tjelesna kromosoma i 1 spolni kromosom Y, 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drugih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50 % SPERMALNIH stanica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nastalih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mejozom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sadržava 22 tjelesna kromosoma i 1 spolni kromosom X.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E77AC82B-32D0-4805-B747-EB272B565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213" y="4635869"/>
            <a:ext cx="1258015" cy="1653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kstniOkvir 31">
            <a:extLst>
              <a:ext uri="{FF2B5EF4-FFF2-40B4-BE49-F238E27FC236}">
                <a16:creationId xmlns:a16="http://schemas.microsoft.com/office/drawing/2014/main" xmlns="" id="{54C9023B-35DB-44D2-BE8C-D16EC95AB5B5}"/>
              </a:ext>
            </a:extLst>
          </p:cNvPr>
          <p:cNvSpPr txBox="1"/>
          <p:nvPr/>
        </p:nvSpPr>
        <p:spPr>
          <a:xfrm>
            <a:off x="8080009" y="3766383"/>
            <a:ext cx="337985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Možeš li pojasniti što slika predstavlja?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26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B6C06E0D-2F0B-4146-8619-C39A367C7752}"/>
              </a:ext>
            </a:extLst>
          </p:cNvPr>
          <p:cNvSpPr/>
          <p:nvPr/>
        </p:nvSpPr>
        <p:spPr>
          <a:xfrm>
            <a:off x="1459542" y="1082240"/>
            <a:ext cx="4636458" cy="248574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muški spol = 22 para tjelesnih kromosoma + 1 par spolnih kromosoma XY</a:t>
            </a:r>
          </a:p>
          <a:p>
            <a:pPr algn="ctr"/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ženski spol = 22 para tjelesnih kromosoma + 1 par spolnih kromosoma XX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Picture 4" descr="TMP11">
            <a:extLst>
              <a:ext uri="{FF2B5EF4-FFF2-40B4-BE49-F238E27FC236}">
                <a16:creationId xmlns:a16="http://schemas.microsoft.com/office/drawing/2014/main" xmlns="" id="{EF8130BE-999F-483A-8812-FE827ED1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5417" y="1082240"/>
            <a:ext cx="1989362" cy="43716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CD5C8413-6A09-4431-8C24-796C55AE5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689544" y="1332453"/>
            <a:ext cx="363850" cy="3817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B1108455-8C8E-4A5C-8285-DC99BD795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778953" y="2325113"/>
            <a:ext cx="266312" cy="424586"/>
          </a:xfrm>
          <a:prstGeom prst="rect">
            <a:avLst/>
          </a:prstGeom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F8A39355-0C87-4BFA-AC95-8CD1718E72F0}"/>
              </a:ext>
            </a:extLst>
          </p:cNvPr>
          <p:cNvSpPr/>
          <p:nvPr/>
        </p:nvSpPr>
        <p:spPr>
          <a:xfrm>
            <a:off x="1481609" y="4042455"/>
            <a:ext cx="4636458" cy="173330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 potomci oplodnjom od majke preko jajne stanice uvijek nasljeđuju spolni kromosom X, zato spol djeteta određuju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spermalne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stanice.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367ACEEC-F828-4669-B1E6-D83C69316467}"/>
              </a:ext>
            </a:extLst>
          </p:cNvPr>
          <p:cNvSpPr txBox="1"/>
          <p:nvPr/>
        </p:nvSpPr>
        <p:spPr>
          <a:xfrm>
            <a:off x="8384809" y="5775760"/>
            <a:ext cx="337985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Tko određuje spol djeteta? Zašto?</a:t>
            </a:r>
          </a:p>
        </p:txBody>
      </p:sp>
    </p:spTree>
    <p:extLst>
      <p:ext uri="{BB962C8B-B14F-4D97-AF65-F5344CB8AC3E}">
        <p14:creationId xmlns:p14="http://schemas.microsoft.com/office/powerpoint/2010/main" xmlns="" val="1610754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kariogram1">
            <a:extLst>
              <a:ext uri="{FF2B5EF4-FFF2-40B4-BE49-F238E27FC236}">
                <a16:creationId xmlns:a16="http://schemas.microsoft.com/office/drawing/2014/main" xmlns="" id="{876D5BCD-7796-47E8-9200-24E3EC62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2760" y="1028700"/>
            <a:ext cx="3765550" cy="48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6CA7B24C-CF34-4C2B-8A17-ACA5C0D48D9B}"/>
              </a:ext>
            </a:extLst>
          </p:cNvPr>
          <p:cNvSpPr/>
          <p:nvPr/>
        </p:nvSpPr>
        <p:spPr>
          <a:xfrm>
            <a:off x="5987049" y="1761893"/>
            <a:ext cx="4636458" cy="93050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KARIOGRAM je prikaz izgleda i broja kromosoma organizma.</a:t>
            </a:r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xmlns="" id="{A7379B88-B7CB-42C3-98D6-58846A68A5D8}"/>
              </a:ext>
            </a:extLst>
          </p:cNvPr>
          <p:cNvSpPr/>
          <p:nvPr/>
        </p:nvSpPr>
        <p:spPr>
          <a:xfrm>
            <a:off x="4216893" y="4287916"/>
            <a:ext cx="1154097" cy="9633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B18E0945-7B27-48FE-86D9-B12BE5B2A22C}"/>
              </a:ext>
            </a:extLst>
          </p:cNvPr>
          <p:cNvSpPr txBox="1"/>
          <p:nvPr/>
        </p:nvSpPr>
        <p:spPr>
          <a:xfrm>
            <a:off x="5987049" y="980476"/>
            <a:ext cx="3379859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to KARIOGRAM?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5D16C764-38C7-4B4E-9493-C9AF2591D4B1}"/>
              </a:ext>
            </a:extLst>
          </p:cNvPr>
          <p:cNvSpPr txBox="1"/>
          <p:nvPr/>
        </p:nvSpPr>
        <p:spPr>
          <a:xfrm>
            <a:off x="5987049" y="3537861"/>
            <a:ext cx="337985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Može li se iz </a:t>
            </a:r>
            <a:r>
              <a:rPr lang="hr-HR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kariograma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iščitati spol osobe?</a:t>
            </a: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xmlns="" id="{45A9AB89-CE52-49F1-ADBC-402587DC4805}"/>
              </a:ext>
            </a:extLst>
          </p:cNvPr>
          <p:cNvSpPr/>
          <p:nvPr/>
        </p:nvSpPr>
        <p:spPr>
          <a:xfrm>
            <a:off x="5879880" y="4559941"/>
            <a:ext cx="4636458" cy="93050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Da, veličinom i izgledom posljednjeg para prikazanih kromosoma.</a:t>
            </a:r>
          </a:p>
        </p:txBody>
      </p:sp>
    </p:spTree>
    <p:extLst>
      <p:ext uri="{BB962C8B-B14F-4D97-AF65-F5344CB8AC3E}">
        <p14:creationId xmlns:p14="http://schemas.microsoft.com/office/powerpoint/2010/main" xmlns="" val="330439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792063B4-58BA-41B7-954D-6139976DCD39}"/>
              </a:ext>
            </a:extLst>
          </p:cNvPr>
          <p:cNvSpPr/>
          <p:nvPr/>
        </p:nvSpPr>
        <p:spPr>
          <a:xfrm>
            <a:off x="931222" y="1656080"/>
            <a:ext cx="8791898" cy="93955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DOMINANTNI GENI - svojstva su jača i izražena u potomaka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RECESIVNI GENI - svojstva su potisnuta dominantnim genima u potomaka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913CCB53-B268-4A4D-A85F-0D0B2966F103}"/>
              </a:ext>
            </a:extLst>
          </p:cNvPr>
          <p:cNvSpPr txBox="1"/>
          <p:nvPr/>
        </p:nvSpPr>
        <p:spPr>
          <a:xfrm>
            <a:off x="931222" y="787436"/>
            <a:ext cx="337985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Pojasni dvije vrste gena koje poznaješ.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20411A15-5DBE-41E8-B2F4-1B85ECE1DF7F}"/>
              </a:ext>
            </a:extLst>
          </p:cNvPr>
          <p:cNvSpPr txBox="1"/>
          <p:nvPr/>
        </p:nvSpPr>
        <p:spPr>
          <a:xfrm>
            <a:off x="3430582" y="3042956"/>
            <a:ext cx="337985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neka dominantna i neka recesivna svojstva koja se nasljeđuju.</a:t>
            </a:r>
          </a:p>
        </p:txBody>
      </p:sp>
    </p:spTree>
    <p:extLst>
      <p:ext uri="{BB962C8B-B14F-4D97-AF65-F5344CB8AC3E}">
        <p14:creationId xmlns:p14="http://schemas.microsoft.com/office/powerpoint/2010/main" xmlns="" val="124019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="" xmlns:a16="http://schemas.microsoft.com/office/drawing/2014/main" id="{282A766D-ED63-4B44-9AC8-81C2D4714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02920389"/>
              </p:ext>
            </p:extLst>
          </p:nvPr>
        </p:nvGraphicFramePr>
        <p:xfrm>
          <a:off x="1264920" y="284557"/>
          <a:ext cx="9662160" cy="562677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831080">
                  <a:extLst>
                    <a:ext uri="{9D8B030D-6E8A-4147-A177-3AD203B41FA5}">
                      <a16:colId xmlns="" xmlns:a16="http://schemas.microsoft.com/office/drawing/2014/main" val="659707642"/>
                    </a:ext>
                  </a:extLst>
                </a:gridCol>
                <a:gridCol w="4831080">
                  <a:extLst>
                    <a:ext uri="{9D8B030D-6E8A-4147-A177-3AD203B41FA5}">
                      <a16:colId xmlns="" xmlns:a16="http://schemas.microsoft.com/office/drawing/2014/main" val="1898112770"/>
                    </a:ext>
                  </a:extLst>
                </a:gridCol>
              </a:tblGrid>
              <a:tr h="589046">
                <a:tc>
                  <a:txBody>
                    <a:bodyPr/>
                    <a:lstStyle/>
                    <a:p>
                      <a:pPr algn="ctr"/>
                      <a:r>
                        <a:rPr lang="hr-HR" sz="2000" b="1" cap="none" spc="50" dirty="0">
                          <a:ln w="0"/>
                          <a:solidFill>
                            <a:schemeClr val="bg2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</a:rPr>
                        <a:t>DOMINANTNO SVOJSTVO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b="1" cap="none" spc="50">
                          <a:ln w="0"/>
                          <a:solidFill>
                            <a:schemeClr val="bg2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</a:rPr>
                        <a:t>RECESIVNO SVOJSTVO</a:t>
                      </a:r>
                      <a:endParaRPr lang="hr-HR" sz="2000" b="1" cap="none" spc="50" dirty="0">
                        <a:ln w="0"/>
                        <a:solidFill>
                          <a:schemeClr val="bg2"/>
                        </a:solidFill>
                        <a:effectLst>
                          <a:innerShdw blurRad="63500" dist="50800" dir="13500000">
                            <a:srgbClr val="000000">
                              <a:alpha val="50000"/>
                            </a:srgbClr>
                          </a:innerShdw>
                        </a:effectLst>
                      </a:endParaRP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50046708"/>
                  </a:ext>
                </a:extLst>
              </a:tr>
              <a:tr h="82466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smeđe oči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plave oči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383037302"/>
                  </a:ext>
                </a:extLst>
              </a:tr>
              <a:tr h="615623">
                <a:tc>
                  <a:txBody>
                    <a:bodyPr/>
                    <a:lstStyle/>
                    <a:p>
                      <a:pPr algn="ctr"/>
                      <a:endParaRPr lang="hr-HR" sz="1800" u="none" dirty="0" smtClean="0"/>
                    </a:p>
                    <a:p>
                      <a:pPr algn="ctr"/>
                      <a:r>
                        <a:rPr lang="hr-HR" sz="1800" u="none" dirty="0" smtClean="0"/>
                        <a:t>slobodna </a:t>
                      </a:r>
                      <a:r>
                        <a:rPr lang="hr-HR" sz="1800" u="none" dirty="0"/>
                        <a:t>ušna </a:t>
                      </a:r>
                      <a:r>
                        <a:rPr lang="hr-HR" sz="1800" u="none" dirty="0" smtClean="0"/>
                        <a:t>resica</a:t>
                      </a:r>
                    </a:p>
                    <a:p>
                      <a:pPr algn="ctr"/>
                      <a:endParaRPr lang="hr-HR" sz="1800" u="none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u="none" dirty="0"/>
                        <a:t>srasla ušna resica</a:t>
                      </a:r>
                      <a:endParaRPr lang="hr-HR" sz="1800" b="1" u="none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55473729"/>
                  </a:ext>
                </a:extLst>
              </a:tr>
              <a:tr h="82466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normalna pigmentacija kože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albinizam</a:t>
                      </a:r>
                    </a:p>
                    <a:p>
                      <a:pPr algn="ctr"/>
                      <a:r>
                        <a:rPr lang="hr-HR" sz="1600" dirty="0"/>
                        <a:t>(potpuni nedostatak pigmenta)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2264844047"/>
                  </a:ext>
                </a:extLst>
              </a:tr>
              <a:tr h="82466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ravan palac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err="1"/>
                        <a:t>autostopistički</a:t>
                      </a:r>
                      <a:r>
                        <a:rPr lang="hr-HR" sz="1800" dirty="0"/>
                        <a:t> palac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2746514378"/>
                  </a:ext>
                </a:extLst>
              </a:tr>
              <a:tr h="82466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tamna kosa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svijetla kosa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125562309"/>
                  </a:ext>
                </a:extLst>
              </a:tr>
              <a:tr h="824666"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mogućnost poprečnog/uzdužnog savijanja jezika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/>
                        <a:t>nemogućnost poprečnog/uzdužnog savijanja jezika</a:t>
                      </a: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="" xmlns:a16="http://schemas.microsoft.com/office/drawing/2014/main" val="1516630713"/>
                  </a:ext>
                </a:extLst>
              </a:tr>
            </a:tbl>
          </a:graphicData>
        </a:graphic>
      </p:graphicFrame>
      <p:pic>
        <p:nvPicPr>
          <p:cNvPr id="3" name="Picture 46" descr="sh2489658.jpg">
            <a:extLst>
              <a:ext uri="{FF2B5EF4-FFF2-40B4-BE49-F238E27FC236}">
                <a16:creationId xmlns="" xmlns:a16="http://schemas.microsoft.com/office/drawing/2014/main" id="{1F11877F-8005-4A2C-9719-1F2D08C984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4388" y="853854"/>
            <a:ext cx="1180227" cy="788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3" descr="sh19122646-2.jpg">
            <a:extLst>
              <a:ext uri="{FF2B5EF4-FFF2-40B4-BE49-F238E27FC236}">
                <a16:creationId xmlns="" xmlns:a16="http://schemas.microsoft.com/office/drawing/2014/main" id="{6C0FF8BA-5884-4324-9940-40551A02BB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4519" y="3373745"/>
            <a:ext cx="735384" cy="951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8" descr="sh3285034.jpg">
            <a:extLst>
              <a:ext uri="{FF2B5EF4-FFF2-40B4-BE49-F238E27FC236}">
                <a16:creationId xmlns="" xmlns:a16="http://schemas.microsoft.com/office/drawing/2014/main" id="{BC1A604F-ED4D-427A-8311-9736FF928D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11204"/>
          <a:stretch>
            <a:fillRect/>
          </a:stretch>
        </p:blipFill>
        <p:spPr>
          <a:xfrm>
            <a:off x="10668000" y="1733761"/>
            <a:ext cx="731628" cy="845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0" descr="sh8799652.jpg">
            <a:extLst>
              <a:ext uri="{FF2B5EF4-FFF2-40B4-BE49-F238E27FC236}">
                <a16:creationId xmlns="" xmlns:a16="http://schemas.microsoft.com/office/drawing/2014/main" id="{40E30092-F55D-4BA8-8705-A7017C3B151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371863" y="4289654"/>
            <a:ext cx="494458" cy="743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7" descr="sh3069443.jpg">
            <a:extLst>
              <a:ext uri="{FF2B5EF4-FFF2-40B4-BE49-F238E27FC236}">
                <a16:creationId xmlns="" xmlns:a16="http://schemas.microsoft.com/office/drawing/2014/main" id="{41772D46-22F1-4DA5-9AAF-E69C873B9CD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664" y="1774645"/>
            <a:ext cx="735384" cy="736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9" descr="sh6824908.jpg">
            <a:extLst>
              <a:ext uri="{FF2B5EF4-FFF2-40B4-BE49-F238E27FC236}">
                <a16:creationId xmlns="" xmlns:a16="http://schemas.microsoft.com/office/drawing/2014/main" id="{E8C59AB1-F37B-463D-97C6-A140346FCA0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5174" y="833413"/>
            <a:ext cx="1214156" cy="801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52" descr="sh19122646.jpg">
            <a:extLst>
              <a:ext uri="{FF2B5EF4-FFF2-40B4-BE49-F238E27FC236}">
                <a16:creationId xmlns="" xmlns:a16="http://schemas.microsoft.com/office/drawing/2014/main" id="{3FCC9DEE-5F17-4F1B-BF9B-CE5BC4192F8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788" y="3459905"/>
            <a:ext cx="750447" cy="772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5" descr="sh2448488.jpg">
            <a:extLst>
              <a:ext uri="{FF2B5EF4-FFF2-40B4-BE49-F238E27FC236}">
                <a16:creationId xmlns="" xmlns:a16="http://schemas.microsoft.com/office/drawing/2014/main" id="{99E33451-9CF8-4810-8C87-55B476DD5D1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73240" y="4247536"/>
            <a:ext cx="547322" cy="820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ADE69DCD-3D65-4276-B469-AE86CD110D3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 l="-1" t="29258" r="55407" b="48000"/>
          <a:stretch/>
        </p:blipFill>
        <p:spPr>
          <a:xfrm>
            <a:off x="656227" y="5144677"/>
            <a:ext cx="1123145" cy="722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 descr="https://media.istockphoto.com/photos/black-smiling-woman-remove-make-up-picture-id1176488343?b=1&amp;k=6&amp;m=1176488343&amp;s=170667a&amp;w=0&amp;h=pcJwAac-O18m8EI72b515iRouFHzU8BsFW10u9b3d8I=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15547" y="2615357"/>
            <a:ext cx="1156730" cy="77039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12294" name="Picture 6" descr="woman showing tongu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692713" y="4958671"/>
            <a:ext cx="816661" cy="98081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15" name="Slika 20">
            <a:extLst>
              <a:ext uri="{FF2B5EF4-FFF2-40B4-BE49-F238E27FC236}">
                <a16:creationId xmlns="" xmlns:a16="http://schemas.microsoft.com/office/drawing/2014/main" id="{99A636C6-02E1-4C52-9D15-CC1D8E8B5E4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rcRect t="824" r="52410"/>
          <a:stretch/>
        </p:blipFill>
        <p:spPr>
          <a:xfrm>
            <a:off x="10144361" y="2471351"/>
            <a:ext cx="746610" cy="930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8439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EF7BE82F-63E6-4CD0-AF2E-2C440DAC1BA9}"/>
              </a:ext>
            </a:extLst>
          </p:cNvPr>
          <p:cNvSpPr/>
          <p:nvPr/>
        </p:nvSpPr>
        <p:spPr>
          <a:xfrm>
            <a:off x="3948329" y="1762195"/>
            <a:ext cx="4636458" cy="123566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Roditeljski geni različito se kombiniraju u potomaka pa smo slični roditeljima, ali ne jednaki.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D3E49114-DC8A-4344-8A7A-9626952C1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38183" y="1762195"/>
            <a:ext cx="2869032" cy="18318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BB987EE2-FA6A-4DF5-99C5-18852E635722}"/>
              </a:ext>
            </a:extLst>
          </p:cNvPr>
          <p:cNvSpPr txBox="1"/>
          <p:nvPr/>
        </p:nvSpPr>
        <p:spPr>
          <a:xfrm>
            <a:off x="931222" y="787436"/>
            <a:ext cx="337985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Jesmo li jednaki kao naši roditelji?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E0F8B286-8661-4A43-A3CB-F12ACF22758B}"/>
              </a:ext>
            </a:extLst>
          </p:cNvPr>
          <p:cNvSpPr txBox="1"/>
          <p:nvPr/>
        </p:nvSpPr>
        <p:spPr>
          <a:xfrm>
            <a:off x="931222" y="4170716"/>
            <a:ext cx="337985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Mogu li se na genima dogoditi neke promjene? Kako </a:t>
            </a:r>
            <a:r>
              <a:rPr lang="hr-HR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ih</a:t>
            </a:r>
            <a:r>
              <a:rPr lang="hr-HR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nazivamo?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xmlns="" id="{0D0C2A62-01D3-4963-8771-F079F3E2613E}"/>
              </a:ext>
            </a:extLst>
          </p:cNvPr>
          <p:cNvSpPr/>
          <p:nvPr/>
        </p:nvSpPr>
        <p:spPr>
          <a:xfrm>
            <a:off x="4521200" y="4568546"/>
            <a:ext cx="7040880" cy="123566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Prilikom udvostručenja DNA na genima se mogu dogoditi neke promjene -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MUTACIJE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Promjene na genima zovu se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GENSKE MUTACIJE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 mogu dovesti do stvaranja novih / drukčijih obilježja.</a:t>
            </a:r>
          </a:p>
        </p:txBody>
      </p:sp>
    </p:spTree>
    <p:extLst>
      <p:ext uri="{BB962C8B-B14F-4D97-AF65-F5344CB8AC3E}">
        <p14:creationId xmlns:p14="http://schemas.microsoft.com/office/powerpoint/2010/main" xmlns="" val="343344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BB431134-7E64-4943-A875-5DC73AE44811}"/>
              </a:ext>
            </a:extLst>
          </p:cNvPr>
          <p:cNvSpPr/>
          <p:nvPr/>
        </p:nvSpPr>
        <p:spPr>
          <a:xfrm>
            <a:off x="788982" y="2132328"/>
            <a:ext cx="10102538" cy="160528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se one dogode na tjelesnim stanicama - rezultat je drukčiji izgled. Takve promjene zovemo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NENASLJEDNE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jer se NE prenose na potomke.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 se one dogode na spolnim stanicama te promjene zovemo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NASLJEDNE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jer se prenose na potomke.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04EE1ABC-DBD9-4A22-A34A-108A959A0112}"/>
              </a:ext>
            </a:extLst>
          </p:cNvPr>
          <p:cNvSpPr txBox="1"/>
          <p:nvPr/>
        </p:nvSpPr>
        <p:spPr>
          <a:xfrm>
            <a:off x="1347782" y="756956"/>
            <a:ext cx="337985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Kada su te promjene NASLJEDNE, a kada NENASLJEDNE?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AA1D240F-A498-409C-ACC3-C1B7AAA56737}"/>
              </a:ext>
            </a:extLst>
          </p:cNvPr>
          <p:cNvSpPr txBox="1"/>
          <p:nvPr/>
        </p:nvSpPr>
        <p:spPr>
          <a:xfrm>
            <a:off x="4150321" y="4330998"/>
            <a:ext cx="337985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nekoliko primjera za nasljedne i nenasljedne promjene.</a:t>
            </a:r>
          </a:p>
        </p:txBody>
      </p:sp>
    </p:spTree>
    <p:extLst>
      <p:ext uri="{BB962C8B-B14F-4D97-AF65-F5344CB8AC3E}">
        <p14:creationId xmlns:p14="http://schemas.microsoft.com/office/powerpoint/2010/main" xmlns="" val="94808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DDBEAFB7-F2CC-4FEC-B204-C9196EC619F4}"/>
              </a:ext>
            </a:extLst>
          </p:cNvPr>
          <p:cNvSpPr/>
          <p:nvPr/>
        </p:nvSpPr>
        <p:spPr>
          <a:xfrm>
            <a:off x="653988" y="696706"/>
            <a:ext cx="10884024" cy="20267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OVULACIJA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proces pri kojem ~ svakih 28 dana u jajniku unutar mjehurića sazrije 1 jajna 	                stanica, mjehurić pukne i izbaci je prema jajovodu</a:t>
            </a:r>
          </a:p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- nastupa 14 dana prije menstruacije</a:t>
            </a:r>
          </a:p>
          <a:p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MENSTRUACIJA / MJESEČNICA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je pojava ljuštenja sluznice maternice i krvarenja kroz 							            rodnicu koje traje 3 - 7 dana.</a:t>
            </a:r>
          </a:p>
          <a:p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MENSTRUALNI CIKLUSI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su razdoblja od jedne do druge mjesečnice i traju između 26 i 31 dan.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AFDD9A8-882E-430B-827F-A68BF09AD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7940" r="-950"/>
          <a:stretch/>
        </p:blipFill>
        <p:spPr>
          <a:xfrm>
            <a:off x="5789429" y="3408840"/>
            <a:ext cx="2536637" cy="2654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A31969B7-6BC6-4B5F-AE48-18BB7584A5C4}"/>
              </a:ext>
            </a:extLst>
          </p:cNvPr>
          <p:cNvSpPr txBox="1"/>
          <p:nvPr/>
        </p:nvSpPr>
        <p:spPr>
          <a:xfrm>
            <a:off x="1017973" y="3755375"/>
            <a:ext cx="3765137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Pojasni pojmove OVULACIJA, MENSTRUACIJA i MENSTRUALNI CIKLUSI.</a:t>
            </a:r>
          </a:p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Poveži ih.</a:t>
            </a:r>
          </a:p>
        </p:txBody>
      </p:sp>
    </p:spTree>
    <p:extLst>
      <p:ext uri="{BB962C8B-B14F-4D97-AF65-F5344CB8AC3E}">
        <p14:creationId xmlns:p14="http://schemas.microsoft.com/office/powerpoint/2010/main" xmlns="" val="261989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utnik: zaobljeni kutovi 18">
            <a:extLst>
              <a:ext uri="{FF2B5EF4-FFF2-40B4-BE49-F238E27FC236}">
                <a16:creationId xmlns:a16="http://schemas.microsoft.com/office/drawing/2014/main" xmlns="" id="{78744F07-4117-42DE-A788-6A8B60929A9C}"/>
              </a:ext>
            </a:extLst>
          </p:cNvPr>
          <p:cNvSpPr/>
          <p:nvPr/>
        </p:nvSpPr>
        <p:spPr>
          <a:xfrm>
            <a:off x="154336" y="135055"/>
            <a:ext cx="3523583" cy="87777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NENASLJEDNE PROMJENE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1CC0BEB-D6C0-4B66-9BD3-6C7A0351E4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" t="10872" r="7777" b="-650"/>
          <a:stretch/>
        </p:blipFill>
        <p:spPr>
          <a:xfrm>
            <a:off x="9106673" y="2623103"/>
            <a:ext cx="2504003" cy="3692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EA389A6-5514-415E-8EA0-E614F657B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122" y="4037118"/>
            <a:ext cx="3029958" cy="2014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CD7F3739-D7B1-409C-A613-13FC6C571B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24889" b="-2957"/>
          <a:stretch/>
        </p:blipFill>
        <p:spPr>
          <a:xfrm>
            <a:off x="1051263" y="1945332"/>
            <a:ext cx="1436798" cy="1483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xmlns="" id="{9D1FAD19-5C53-40B6-B6B0-FEB848237B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0647" t="10803"/>
          <a:stretch/>
        </p:blipFill>
        <p:spPr>
          <a:xfrm>
            <a:off x="6296727" y="3772915"/>
            <a:ext cx="2512072" cy="2301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xmlns="" id="{B4B0F674-340D-4235-9EB0-8391719B7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096000" y="1236356"/>
            <a:ext cx="2444602" cy="1902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xmlns="" id="{F859CDCD-BE81-4C2B-9746-E96625EE5BA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rcRect t="1408" r="51658"/>
          <a:stretch/>
        </p:blipFill>
        <p:spPr>
          <a:xfrm>
            <a:off x="4382327" y="3813555"/>
            <a:ext cx="1524952" cy="2179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xmlns="" id="{2A388AE8-C075-4557-9A72-6575B1A122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3045826" y="1498987"/>
            <a:ext cx="2460324" cy="163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kstniOkvir 33">
            <a:extLst>
              <a:ext uri="{FF2B5EF4-FFF2-40B4-BE49-F238E27FC236}">
                <a16:creationId xmlns:a16="http://schemas.microsoft.com/office/drawing/2014/main" xmlns="" id="{032C2D08-55C3-4BA5-A5BB-8D4E06CF2276}"/>
              </a:ext>
            </a:extLst>
          </p:cNvPr>
          <p:cNvSpPr txBox="1"/>
          <p:nvPr/>
        </p:nvSpPr>
        <p:spPr>
          <a:xfrm>
            <a:off x="8950960" y="1320800"/>
            <a:ext cx="218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ozljede, ožiljci, mišićna masa ..</a:t>
            </a:r>
          </a:p>
        </p:txBody>
      </p:sp>
    </p:spTree>
    <p:extLst>
      <p:ext uri="{BB962C8B-B14F-4D97-AF65-F5344CB8AC3E}">
        <p14:creationId xmlns:p14="http://schemas.microsoft.com/office/powerpoint/2010/main" xmlns="" val="44105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491F747D-3031-42C7-A5F1-18117F09130E}"/>
              </a:ext>
            </a:extLst>
          </p:cNvPr>
          <p:cNvSpPr/>
          <p:nvPr/>
        </p:nvSpPr>
        <p:spPr>
          <a:xfrm>
            <a:off x="2350291" y="5120640"/>
            <a:ext cx="6333178" cy="96534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STEČENA SVOJSTVA - mogu se steći tijekom života.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D15212A-F301-44E2-8EF4-AFB198069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672091" y="2129393"/>
            <a:ext cx="2477370" cy="281700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DCF87B4-3B3D-4DAF-B7B5-7D607075B7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8880" t="1753"/>
          <a:stretch/>
        </p:blipFill>
        <p:spPr>
          <a:xfrm>
            <a:off x="1551300" y="1358244"/>
            <a:ext cx="2846559" cy="2617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565FEFB-6B34-464D-B1D2-A928544FE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7794143" y="1476805"/>
            <a:ext cx="3300021" cy="2357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93753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DA4042F9-9449-4630-8C28-E36B5CE5BE14}"/>
              </a:ext>
            </a:extLst>
          </p:cNvPr>
          <p:cNvSpPr/>
          <p:nvPr/>
        </p:nvSpPr>
        <p:spPr>
          <a:xfrm>
            <a:off x="292890" y="119167"/>
            <a:ext cx="3132778" cy="87777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NASLJEDNE PROMJENE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E1A0080-6E82-45C4-831E-9613B5972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45610" y="3798616"/>
            <a:ext cx="3245052" cy="2128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CEF5CC87-B2CA-48DC-8746-4D0B42F32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417561" y="3735208"/>
            <a:ext cx="2765559" cy="2489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3246A4AD-5B44-4575-85F4-7EB6266FB3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406" b="14266"/>
          <a:stretch/>
        </p:blipFill>
        <p:spPr>
          <a:xfrm>
            <a:off x="7477760" y="3798616"/>
            <a:ext cx="4165599" cy="2476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8670AAD3-04C9-43F5-AB6B-DDE9C3684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552993" y="1123670"/>
            <a:ext cx="3126143" cy="2128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xmlns="" id="{99A636C6-02E1-4C52-9D15-CC1D8E8B5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t="824" r="52410"/>
          <a:stretch/>
        </p:blipFill>
        <p:spPr>
          <a:xfrm>
            <a:off x="5459025" y="1056269"/>
            <a:ext cx="1815535" cy="2263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Pravokutnik: zaobljeni kutovi 22">
            <a:extLst>
              <a:ext uri="{FF2B5EF4-FFF2-40B4-BE49-F238E27FC236}">
                <a16:creationId xmlns:a16="http://schemas.microsoft.com/office/drawing/2014/main" xmlns="" id="{C783B144-3818-4B92-823D-0B04F6F75F0E}"/>
              </a:ext>
            </a:extLst>
          </p:cNvPr>
          <p:cNvSpPr/>
          <p:nvPr/>
        </p:nvSpPr>
        <p:spPr>
          <a:xfrm>
            <a:off x="7912890" y="1860341"/>
            <a:ext cx="3132778" cy="87777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ALBINIZAM - nedostatak pigmenta melanina.</a:t>
            </a:r>
          </a:p>
        </p:txBody>
      </p:sp>
    </p:spTree>
    <p:extLst>
      <p:ext uri="{BB962C8B-B14F-4D97-AF65-F5344CB8AC3E}">
        <p14:creationId xmlns:p14="http://schemas.microsoft.com/office/powerpoint/2010/main" xmlns="" val="236584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71B2AE6F-1AB0-4FC9-A5E6-28B951E24738}"/>
              </a:ext>
            </a:extLst>
          </p:cNvPr>
          <p:cNvSpPr/>
          <p:nvPr/>
        </p:nvSpPr>
        <p:spPr>
          <a:xfrm>
            <a:off x="7244080" y="4099560"/>
            <a:ext cx="4636458" cy="214376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Tijekom diobe stanica mogu se dogoditi promjene koje uzrokuju nejednak raspored kromosoma.</a:t>
            </a:r>
          </a:p>
          <a:p>
            <a:pPr algn="ctr"/>
            <a:r>
              <a:rPr lang="hr-H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Posljedica je veći / manji broj kromosoma.</a:t>
            </a:r>
            <a:endParaRPr lang="hr-HR" b="1" i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491F747D-3031-42C7-A5F1-18117F09130E}"/>
              </a:ext>
            </a:extLst>
          </p:cNvPr>
          <p:cNvSpPr/>
          <p:nvPr/>
        </p:nvSpPr>
        <p:spPr>
          <a:xfrm>
            <a:off x="667062" y="4561840"/>
            <a:ext cx="6333178" cy="136144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DOWNOV SINDROM - ukupan broj kromosoma = 47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kromosoma nalaze se na 21. mjestu.</a:t>
            </a:r>
          </a:p>
        </p:txBody>
      </p:sp>
      <p:pic>
        <p:nvPicPr>
          <p:cNvPr id="5" name="Picture 10" descr="C:\Users\sk-dsumpor\Desktop\nove prezentacije\trisomy-21-highlighted1.jpg">
            <a:extLst>
              <a:ext uri="{FF2B5EF4-FFF2-40B4-BE49-F238E27FC236}">
                <a16:creationId xmlns:a16="http://schemas.microsoft.com/office/drawing/2014/main" xmlns="" id="{1BAEB269-BF8E-4F13-BFA5-9FDBCDBD5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4628" y="694055"/>
            <a:ext cx="3232150" cy="27400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C109930-D479-40B4-B338-DF09310E2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t="2980" r="28351"/>
          <a:stretch/>
        </p:blipFill>
        <p:spPr>
          <a:xfrm>
            <a:off x="856561" y="1110311"/>
            <a:ext cx="3993725" cy="2740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B2E37F1-ABC7-413F-9380-0B6E61622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5273040" y="1413728"/>
            <a:ext cx="1838960" cy="21331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47388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altonizam01">
            <a:extLst>
              <a:ext uri="{FF2B5EF4-FFF2-40B4-BE49-F238E27FC236}">
                <a16:creationId xmlns:a16="http://schemas.microsoft.com/office/drawing/2014/main" xmlns="" id="{3E5404EC-C2A3-485A-A5B3-86B451779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40000" contrast="70000"/>
          </a:blip>
          <a:srcRect/>
          <a:stretch>
            <a:fillRect/>
          </a:stretch>
        </p:blipFill>
        <p:spPr bwMode="auto">
          <a:xfrm>
            <a:off x="3806809" y="1072122"/>
            <a:ext cx="4578381" cy="467825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93AC0A21-B768-4B5A-8425-47D2803BB4A8}"/>
              </a:ext>
            </a:extLst>
          </p:cNvPr>
          <p:cNvSpPr/>
          <p:nvPr/>
        </p:nvSpPr>
        <p:spPr>
          <a:xfrm>
            <a:off x="828142" y="2972357"/>
            <a:ext cx="2132020" cy="87777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DALTONIZAM - </a:t>
            </a:r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sljepoća za boje</a:t>
            </a:r>
          </a:p>
        </p:txBody>
      </p:sp>
      <p:pic>
        <p:nvPicPr>
          <p:cNvPr id="8" name="Picture 2" descr="Daltonizam">
            <a:extLst>
              <a:ext uri="{FF2B5EF4-FFF2-40B4-BE49-F238E27FC236}">
                <a16:creationId xmlns:a16="http://schemas.microsoft.com/office/drawing/2014/main" xmlns="" id="{27A51897-790C-4FB9-9BB4-A71BD7F4E8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949" b="7426"/>
          <a:stretch/>
        </p:blipFill>
        <p:spPr bwMode="auto">
          <a:xfrm>
            <a:off x="8667749" y="2972357"/>
            <a:ext cx="3150615" cy="1482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xmlns="" id="{DE06F671-6BDB-4BCB-A693-4FE550345B33}"/>
              </a:ext>
            </a:extLst>
          </p:cNvPr>
          <p:cNvSpPr/>
          <p:nvPr/>
        </p:nvSpPr>
        <p:spPr>
          <a:xfrm>
            <a:off x="2611984" y="365760"/>
            <a:ext cx="6333178" cy="5284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Nasljedne promjene na genima - mutacije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4817DC16-B3F3-4C35-A062-6BEFC4B25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07663" y="1043422"/>
            <a:ext cx="2372977" cy="1779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B987AE1-31DA-454F-99A1-3A74F75B2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28142" y="3947525"/>
            <a:ext cx="2366933" cy="23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07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emofilija">
            <a:extLst>
              <a:ext uri="{FF2B5EF4-FFF2-40B4-BE49-F238E27FC236}">
                <a16:creationId xmlns:a16="http://schemas.microsoft.com/office/drawing/2014/main" xmlns="" id="{3EE47411-58AE-4D9D-9FBB-16B6F559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4000" contrast="28000"/>
          </a:blip>
          <a:srcRect/>
          <a:stretch>
            <a:fillRect/>
          </a:stretch>
        </p:blipFill>
        <p:spPr bwMode="auto">
          <a:xfrm>
            <a:off x="3613212" y="569461"/>
            <a:ext cx="4101483" cy="555227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BA313EB5-5400-412D-AEFC-274A45E24B81}"/>
              </a:ext>
            </a:extLst>
          </p:cNvPr>
          <p:cNvSpPr/>
          <p:nvPr/>
        </p:nvSpPr>
        <p:spPr>
          <a:xfrm>
            <a:off x="8561822" y="3231472"/>
            <a:ext cx="2271115" cy="107530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HEMOFILIJA - </a:t>
            </a:r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nemogućnost zgrušavanja krvi</a:t>
            </a:r>
          </a:p>
        </p:txBody>
      </p:sp>
    </p:spTree>
    <p:extLst>
      <p:ext uri="{BB962C8B-B14F-4D97-AF65-F5344CB8AC3E}">
        <p14:creationId xmlns:p14="http://schemas.microsoft.com/office/powerpoint/2010/main" xmlns="" val="136582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6A45A85D-2635-486A-8926-05539814CFC7}"/>
              </a:ext>
            </a:extLst>
          </p:cNvPr>
          <p:cNvSpPr/>
          <p:nvPr/>
        </p:nvSpPr>
        <p:spPr>
          <a:xfrm>
            <a:off x="291385" y="1180359"/>
            <a:ext cx="6881772" cy="170488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Kada nastane 1 oplođena jajna stanica (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zigota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ona se može podijeliti na 2 samostalne stanice koje se dalje neovisno razvijaju čime nastaju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JEDNOJAJČANI BLIZANCI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 su ISTOG spola i imaju jednake gene te izgledaju gotovo identično.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8027838-51CB-459B-81D5-91BB8AB64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50" t="14187" r="1547"/>
          <a:stretch/>
        </p:blipFill>
        <p:spPr>
          <a:xfrm>
            <a:off x="652140" y="3251031"/>
            <a:ext cx="1740440" cy="1853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xmlns="" id="{EA7A79F7-FC78-46EA-9C2D-0D9F800B061B}"/>
              </a:ext>
            </a:extLst>
          </p:cNvPr>
          <p:cNvSpPr/>
          <p:nvPr/>
        </p:nvSpPr>
        <p:spPr>
          <a:xfrm>
            <a:off x="1789365" y="2933143"/>
            <a:ext cx="1591745" cy="741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jajna stanica + 1 spermij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759CF13F-3A9B-42E0-B2DB-E99A107CE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35" r="6367"/>
          <a:stretch/>
        </p:blipFill>
        <p:spPr>
          <a:xfrm>
            <a:off x="2777894" y="4015489"/>
            <a:ext cx="1503414" cy="1081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C169B5A8-9CB6-46A0-A712-F1B73EDDBD48}"/>
              </a:ext>
            </a:extLst>
          </p:cNvPr>
          <p:cNvSpPr txBox="1"/>
          <p:nvPr/>
        </p:nvSpPr>
        <p:spPr>
          <a:xfrm>
            <a:off x="7779062" y="236138"/>
            <a:ext cx="3379859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 koji način nastaju JEDNOJAJČANI, a na koji DVOJAJČANI blizanci? Pojasni.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CD6F4FDD-2894-4E9A-ADE2-E90BD8B1E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1" r="49994"/>
          <a:stretch/>
        </p:blipFill>
        <p:spPr>
          <a:xfrm>
            <a:off x="4923916" y="3674882"/>
            <a:ext cx="1998248" cy="21050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xmlns="" id="{277A2240-8BBB-4686-B9F3-8121140450CB}"/>
              </a:ext>
            </a:extLst>
          </p:cNvPr>
          <p:cNvSpPr/>
          <p:nvPr/>
        </p:nvSpPr>
        <p:spPr>
          <a:xfrm>
            <a:off x="6377284" y="3070125"/>
            <a:ext cx="1591745" cy="8975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jajne stanice + 2 spermija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FE9CD2F5-F49F-4398-AC30-AD4677EAA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297052" y="4727412"/>
            <a:ext cx="2001221" cy="1199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Pravokutnik: zaobljeni kutovi 17">
            <a:extLst>
              <a:ext uri="{FF2B5EF4-FFF2-40B4-BE49-F238E27FC236}">
                <a16:creationId xmlns:a16="http://schemas.microsoft.com/office/drawing/2014/main" xmlns="" id="{DF8CFA5D-4144-42EF-9C80-5D23270B48E7}"/>
              </a:ext>
            </a:extLst>
          </p:cNvPr>
          <p:cNvSpPr/>
          <p:nvPr/>
        </p:nvSpPr>
        <p:spPr>
          <a:xfrm>
            <a:off x="8464970" y="1934454"/>
            <a:ext cx="3538389" cy="2418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Kada tijekom jednog menstrualnog ciklusa nastanu 2 jajne stanice koje se oplode nastaju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DVOJAJČANI BLIZANCI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 su ISTOG ili RAZLIČITOG spola i samo su slični.</a:t>
            </a:r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2CE902FE-153A-4A2B-810D-EA8B5F2D2D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2759" t="3271" r="3472" b="6927"/>
          <a:stretch/>
        </p:blipFill>
        <p:spPr>
          <a:xfrm>
            <a:off x="9903324" y="4642594"/>
            <a:ext cx="1255597" cy="1238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2900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1" grpId="0" animBg="1"/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657C7718-7781-48C7-819E-E8FA17F6A045}"/>
              </a:ext>
            </a:extLst>
          </p:cNvPr>
          <p:cNvSpPr/>
          <p:nvPr/>
        </p:nvSpPr>
        <p:spPr>
          <a:xfrm>
            <a:off x="583610" y="579270"/>
            <a:ext cx="9838773" cy="103646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OPLODNJOM počinje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TRUDNOĆA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zigota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putuje jajovodom i dijeli se mitozom pa nastaje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ZAMETAK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koji se ugnijezdi u sluznicu maternice i stvara se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POSTELJICA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xmlns="" id="{C4BE0A7A-D1B7-4520-9C91-CB565C58A224}"/>
              </a:ext>
            </a:extLst>
          </p:cNvPr>
          <p:cNvSpPr/>
          <p:nvPr/>
        </p:nvSpPr>
        <p:spPr>
          <a:xfrm>
            <a:off x="583610" y="1797729"/>
            <a:ext cx="10561910" cy="190010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Početkom 11. tjedna trudnoće zametak nazivamo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PLOD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obavijen je ovojnicom -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VODENJAKOM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kojem je zaštićen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plodovom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vodom.</a:t>
            </a:r>
          </a:p>
          <a:p>
            <a:pPr algn="ctr"/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 hranu i kisik prima iz majčine krvi preko posteljice s kojom je povezan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PUPČANOM VRPCOM (PUPKOVINOM)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Otpadne tvar izbacuje preko posteljice. 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 majke i ploda nikad se ne miješaju.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DE35A58C-C9D0-4809-968B-4512A3221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245440" y="4287048"/>
            <a:ext cx="2717503" cy="12989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150CFDB-B137-4D9F-8B85-4F99E3278B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34937" t="4306"/>
          <a:stretch/>
        </p:blipFill>
        <p:spPr>
          <a:xfrm>
            <a:off x="8879621" y="3998057"/>
            <a:ext cx="2930146" cy="25589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0CABFDC9-FDA2-4820-83C0-C1C36C77D532}"/>
              </a:ext>
            </a:extLst>
          </p:cNvPr>
          <p:cNvSpPr txBox="1"/>
          <p:nvPr/>
        </p:nvSpPr>
        <p:spPr>
          <a:xfrm>
            <a:off x="4665312" y="4117258"/>
            <a:ext cx="3379859" cy="193899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Opiši događaje koji slijede nakon oplodnje jajne stanice upotrijebivši pojmove: </a:t>
            </a:r>
            <a:r>
              <a:rPr lang="hr-HR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zametak, posteljica, plod, vodenjak, pupkovina.</a:t>
            </a:r>
            <a:endParaRPr lang="hr-HR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055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657C7718-7781-48C7-819E-E8FA17F6A045}"/>
              </a:ext>
            </a:extLst>
          </p:cNvPr>
          <p:cNvSpPr/>
          <p:nvPr/>
        </p:nvSpPr>
        <p:spPr>
          <a:xfrm>
            <a:off x="706560" y="857310"/>
            <a:ext cx="5150468" cy="149981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Preko posteljice do ploda mogu doći štetne tvari - alkohol, droga, nikotin, lijekovi i dr. koji negativno utječu na razvoj ploda.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DF8F107-136D-4F88-A68F-BEB67CF27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400" y="2887178"/>
            <a:ext cx="1902040" cy="2841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AAD95D66-324F-4A74-A7D4-16C0E74D1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008" y="1196027"/>
            <a:ext cx="3886543" cy="1233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Znak množenja 5">
            <a:extLst>
              <a:ext uri="{FF2B5EF4-FFF2-40B4-BE49-F238E27FC236}">
                <a16:creationId xmlns:a16="http://schemas.microsoft.com/office/drawing/2014/main" xmlns="" id="{00DA3D77-4123-473F-A100-05E5563B2E47}"/>
              </a:ext>
            </a:extLst>
          </p:cNvPr>
          <p:cNvSpPr/>
          <p:nvPr/>
        </p:nvSpPr>
        <p:spPr>
          <a:xfrm>
            <a:off x="9458443" y="3133513"/>
            <a:ext cx="2151954" cy="210361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B29FB2F-5E66-4586-8FB9-E5E421BCE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1" r="13239"/>
          <a:stretch/>
        </p:blipFill>
        <p:spPr>
          <a:xfrm>
            <a:off x="6336213" y="3429000"/>
            <a:ext cx="2440678" cy="1806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Znak množenja 7">
            <a:extLst>
              <a:ext uri="{FF2B5EF4-FFF2-40B4-BE49-F238E27FC236}">
                <a16:creationId xmlns:a16="http://schemas.microsoft.com/office/drawing/2014/main" xmlns="" id="{A71DEA4C-7AFB-4113-BAB9-AAE61924ADCD}"/>
              </a:ext>
            </a:extLst>
          </p:cNvPr>
          <p:cNvSpPr/>
          <p:nvPr/>
        </p:nvSpPr>
        <p:spPr>
          <a:xfrm>
            <a:off x="7306489" y="761210"/>
            <a:ext cx="2151954" cy="210361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nak množenja 8">
            <a:extLst>
              <a:ext uri="{FF2B5EF4-FFF2-40B4-BE49-F238E27FC236}">
                <a16:creationId xmlns:a16="http://schemas.microsoft.com/office/drawing/2014/main" xmlns="" id="{FAD84E5E-35EB-4742-A0C7-02D3D67298F2}"/>
              </a:ext>
            </a:extLst>
          </p:cNvPr>
          <p:cNvSpPr/>
          <p:nvPr/>
        </p:nvSpPr>
        <p:spPr>
          <a:xfrm>
            <a:off x="6602495" y="3255959"/>
            <a:ext cx="2151954" cy="210361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A0218E47-9799-46DE-8A1C-7F6348CF86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29" t="6704" r="7098"/>
          <a:stretch/>
        </p:blipFill>
        <p:spPr>
          <a:xfrm>
            <a:off x="3951364" y="3133513"/>
            <a:ext cx="1562694" cy="2857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Znak množenja 10">
            <a:extLst>
              <a:ext uri="{FF2B5EF4-FFF2-40B4-BE49-F238E27FC236}">
                <a16:creationId xmlns:a16="http://schemas.microsoft.com/office/drawing/2014/main" xmlns="" id="{803A01FF-D6FE-47E4-B4AB-75FC78E8C8A1}"/>
              </a:ext>
            </a:extLst>
          </p:cNvPr>
          <p:cNvSpPr/>
          <p:nvPr/>
        </p:nvSpPr>
        <p:spPr>
          <a:xfrm>
            <a:off x="3621590" y="3604902"/>
            <a:ext cx="2151954" cy="210361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14E3ED13-AFFE-47A3-B906-D03AB298B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055386" y="3312393"/>
            <a:ext cx="2327799" cy="1745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Znak množenja 13">
            <a:extLst>
              <a:ext uri="{FF2B5EF4-FFF2-40B4-BE49-F238E27FC236}">
                <a16:creationId xmlns:a16="http://schemas.microsoft.com/office/drawing/2014/main" xmlns="" id="{CF837F1C-4577-4553-959C-F5AA0895CE4A}"/>
              </a:ext>
            </a:extLst>
          </p:cNvPr>
          <p:cNvSpPr/>
          <p:nvPr/>
        </p:nvSpPr>
        <p:spPr>
          <a:xfrm>
            <a:off x="1194492" y="3131933"/>
            <a:ext cx="2151954" cy="210361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6C48BF8D-9C01-4943-8059-FD966000CDF5}"/>
              </a:ext>
            </a:extLst>
          </p:cNvPr>
          <p:cNvSpPr txBox="1"/>
          <p:nvPr/>
        </p:nvSpPr>
        <p:spPr>
          <a:xfrm>
            <a:off x="5944055" y="5483300"/>
            <a:ext cx="337985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Koje tvari mogu imati negativan utjecaj na razvoj ploda?</a:t>
            </a:r>
          </a:p>
        </p:txBody>
      </p:sp>
    </p:spTree>
    <p:extLst>
      <p:ext uri="{BB962C8B-B14F-4D97-AF65-F5344CB8AC3E}">
        <p14:creationId xmlns:p14="http://schemas.microsoft.com/office/powerpoint/2010/main" xmlns="" val="85053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  <p:bldP spid="14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EF7BE82F-63E6-4CD0-AF2E-2C440DAC1BA9}"/>
              </a:ext>
            </a:extLst>
          </p:cNvPr>
          <p:cNvSpPr/>
          <p:nvPr/>
        </p:nvSpPr>
        <p:spPr>
          <a:xfrm>
            <a:off x="602198" y="1276142"/>
            <a:ext cx="9635178" cy="7118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Trudnoća traje 40 tjedana ili 280 dana i računa se od 1. dana posljednje menstruacije.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40E79763-A285-4FC8-A4D2-49BCED779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 flipH="1">
            <a:off x="9481751" y="2319563"/>
            <a:ext cx="2179171" cy="4060648"/>
          </a:xfrm>
          <a:prstGeom prst="rect">
            <a:avLst/>
          </a:prstGeom>
        </p:spPr>
      </p:pic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xmlns="" id="{BFB2D5C9-57DF-4852-BD83-F5F8384C3613}"/>
              </a:ext>
            </a:extLst>
          </p:cNvPr>
          <p:cNvSpPr/>
          <p:nvPr/>
        </p:nvSpPr>
        <p:spPr>
          <a:xfrm>
            <a:off x="602198" y="3024738"/>
            <a:ext cx="6022122" cy="64345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GINEKOLOG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liječnik koji prati tijek trudnoće žene.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C94D4AA8-4059-4E1A-A2DB-F492DF259A5D}"/>
              </a:ext>
            </a:extLst>
          </p:cNvPr>
          <p:cNvSpPr txBox="1"/>
          <p:nvPr/>
        </p:nvSpPr>
        <p:spPr>
          <a:xfrm>
            <a:off x="256758" y="2306303"/>
            <a:ext cx="2895145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Tko je ginekolog?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12EB4AD0-7581-427A-A4F6-15E92CC8F444}"/>
              </a:ext>
            </a:extLst>
          </p:cNvPr>
          <p:cNvSpPr txBox="1"/>
          <p:nvPr/>
        </p:nvSpPr>
        <p:spPr>
          <a:xfrm>
            <a:off x="256758" y="281540"/>
            <a:ext cx="4813082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Koliko obično dana / tjedana traje trudnoća i od kojeg dana se računa?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B5CB0E0C-2A61-45A8-97AF-1CF1C640BDEC}"/>
              </a:ext>
            </a:extLst>
          </p:cNvPr>
          <p:cNvSpPr txBox="1"/>
          <p:nvPr/>
        </p:nvSpPr>
        <p:spPr>
          <a:xfrm>
            <a:off x="386535" y="4091310"/>
            <a:ext cx="3860345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su trudovi i koji je slijed događaja nakon njih?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xmlns="" id="{9FB7FCA1-5892-4007-83CC-EDCEF99AFED6}"/>
              </a:ext>
            </a:extLst>
          </p:cNvPr>
          <p:cNvSpPr/>
          <p:nvPr/>
        </p:nvSpPr>
        <p:spPr>
          <a:xfrm>
            <a:off x="368518" y="5053086"/>
            <a:ext cx="8958362" cy="10668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 poroda javljaju se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TRUDOVI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(stezanje mišića maternice), puca vodenjak i izlijeva se plodova voda. Dijete se rađa kroz rodnicu najčešće prvo s glavicom pa tijelom, a nakon njega izlazi posteljica.</a:t>
            </a:r>
          </a:p>
        </p:txBody>
      </p:sp>
    </p:spTree>
    <p:extLst>
      <p:ext uri="{BB962C8B-B14F-4D97-AF65-F5344CB8AC3E}">
        <p14:creationId xmlns:p14="http://schemas.microsoft.com/office/powerpoint/2010/main" xmlns="" val="309947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5FB49D26-5450-43B1-A6FD-4F5F78620CC2}"/>
              </a:ext>
            </a:extLst>
          </p:cNvPr>
          <p:cNvSpPr/>
          <p:nvPr/>
        </p:nvSpPr>
        <p:spPr>
          <a:xfrm>
            <a:off x="7788597" y="643592"/>
            <a:ext cx="3175325" cy="87889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Menstruacija - ljuštenje sluznice maternice </a:t>
            </a:r>
            <a:r>
              <a:rPr lang="hr-HR" sz="16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(ako nije došlo do oplodnje)</a:t>
            </a:r>
            <a:endParaRPr lang="hr-HR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F3EF06F-A001-4A2D-B32A-72687AB12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455122" y="1189608"/>
            <a:ext cx="4756027" cy="47185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xmlns="" id="{F5BF0E2E-7736-46C4-A7B6-43538D73853D}"/>
              </a:ext>
            </a:extLst>
          </p:cNvPr>
          <p:cNvSpPr/>
          <p:nvPr/>
        </p:nvSpPr>
        <p:spPr>
          <a:xfrm>
            <a:off x="8492121" y="3258917"/>
            <a:ext cx="2578333" cy="121542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Zadebljanje sluznice maternice, sazrijevanje nove jajne stanice</a:t>
            </a:r>
          </a:p>
        </p:txBody>
      </p:sp>
      <p:sp>
        <p:nvSpPr>
          <p:cNvPr id="14" name="Pravokutnik: zaobljeni kutovi 13">
            <a:extLst>
              <a:ext uri="{FF2B5EF4-FFF2-40B4-BE49-F238E27FC236}">
                <a16:creationId xmlns:a16="http://schemas.microsoft.com/office/drawing/2014/main" xmlns="" id="{B1BC6E28-45F8-42AF-9AE2-BAF26133AE48}"/>
              </a:ext>
            </a:extLst>
          </p:cNvPr>
          <p:cNvSpPr/>
          <p:nvPr/>
        </p:nvSpPr>
        <p:spPr>
          <a:xfrm>
            <a:off x="4707793" y="6143348"/>
            <a:ext cx="2776413" cy="58382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Ovulacija - </a:t>
            </a:r>
            <a:r>
              <a:rPr lang="hr-HR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mogućnost oplodnje</a:t>
            </a:r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xmlns="" id="{4CAFEE8D-CB4B-4B57-927F-29BE1FD660AF}"/>
              </a:ext>
            </a:extLst>
          </p:cNvPr>
          <p:cNvSpPr/>
          <p:nvPr/>
        </p:nvSpPr>
        <p:spPr>
          <a:xfrm>
            <a:off x="736303" y="1721274"/>
            <a:ext cx="2578333" cy="170772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Sluznica maternice se i dalje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zadebljava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hr-HR" sz="1600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mogućnost prihvaćanja oplođenog jajašca</a:t>
            </a:r>
            <a:endParaRPr lang="hr-HR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B752DAB9-409D-4D71-B404-3992E8C4CB90}"/>
              </a:ext>
            </a:extLst>
          </p:cNvPr>
          <p:cNvSpPr txBox="1"/>
          <p:nvPr/>
        </p:nvSpPr>
        <p:spPr>
          <a:xfrm>
            <a:off x="378781" y="199043"/>
            <a:ext cx="3765137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Ukratko pojasni što se događa za vrijeme 1 menstrualnog ciklusa žene.</a:t>
            </a:r>
          </a:p>
        </p:txBody>
      </p:sp>
    </p:spTree>
    <p:extLst>
      <p:ext uri="{BB962C8B-B14F-4D97-AF65-F5344CB8AC3E}">
        <p14:creationId xmlns:p14="http://schemas.microsoft.com/office/powerpoint/2010/main" xmlns="" val="392435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BE10EB0A-4FC0-4828-9788-6157C41ACC32}"/>
              </a:ext>
            </a:extLst>
          </p:cNvPr>
          <p:cNvSpPr/>
          <p:nvPr/>
        </p:nvSpPr>
        <p:spPr>
          <a:xfrm>
            <a:off x="821573" y="588333"/>
            <a:ext cx="7267898" cy="13623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Prijevremeno rođeno dijete zove se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NEDONOŠČE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boravi u posebnom uređaju -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INKUBATORU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A6601B6-F2B7-478F-A4DF-B0A05A32C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359" y="2191972"/>
            <a:ext cx="3861335" cy="25146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6441F809-687C-44E7-9AE8-B13ECDEBD028}"/>
              </a:ext>
            </a:extLst>
          </p:cNvPr>
          <p:cNvSpPr txBox="1"/>
          <p:nvPr/>
        </p:nvSpPr>
        <p:spPr>
          <a:xfrm>
            <a:off x="8242382" y="817905"/>
            <a:ext cx="337985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</a:t>
            </a:r>
            <a:r>
              <a:rPr lang="hr-HR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nedonošće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 gdje </a:t>
            </a:r>
            <a:r>
              <a:rPr lang="hr-HR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boravi neposredno nakon rođenja?</a:t>
            </a:r>
            <a:endParaRPr lang="hr-HR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48CB0533-5C72-4DE9-B87F-9A691ED15454}"/>
              </a:ext>
            </a:extLst>
          </p:cNvPr>
          <p:cNvSpPr txBox="1"/>
          <p:nvPr/>
        </p:nvSpPr>
        <p:spPr>
          <a:xfrm>
            <a:off x="5389899" y="4075100"/>
            <a:ext cx="4112178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Kako se stvara i na koji se način izlučuje majčino mlijeko?</a:t>
            </a:r>
          </a:p>
        </p:txBody>
      </p:sp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xmlns="" id="{E2D071DC-8AC3-4E29-B37E-C354BF5D12FF}"/>
              </a:ext>
            </a:extLst>
          </p:cNvPr>
          <p:cNvSpPr/>
          <p:nvPr/>
        </p:nvSpPr>
        <p:spPr>
          <a:xfrm>
            <a:off x="2323142" y="5226348"/>
            <a:ext cx="9198298" cy="99662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MAJČINO MLIJEKO se stvara pod utjecajem hormona, a izlučuje na podražaj tijekom sisanja.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BCC8C5B-9034-4857-B7BF-679FA1AB3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9363" y="2712274"/>
            <a:ext cx="1592787" cy="2124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08627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xmlns="" id="{CDAC7559-1D72-46EF-88DC-2C89AF105668}"/>
              </a:ext>
            </a:extLst>
          </p:cNvPr>
          <p:cNvSpPr/>
          <p:nvPr/>
        </p:nvSpPr>
        <p:spPr>
          <a:xfrm>
            <a:off x="823786" y="1277951"/>
            <a:ext cx="9122854" cy="112078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SPOLNA APSTINENCIJA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je suzdržavanje od spolnog odnosa u plodne dane i najbolja je zaštita od neplanirane trudnoće.</a:t>
            </a: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xmlns="" id="{9468F0A7-AD8A-4FA1-8A02-371FF075A364}"/>
              </a:ext>
            </a:extLst>
          </p:cNvPr>
          <p:cNvSpPr/>
          <p:nvPr/>
        </p:nvSpPr>
        <p:spPr>
          <a:xfrm>
            <a:off x="667062" y="3560825"/>
            <a:ext cx="10478458" cy="112078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Oplodnju sprečava i primjena različitih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KONTRACEPCIJSKIH METODA / SREDSTAVA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ali nikada sa 100 % sigurnošću.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DBBD721A-7CFC-4D9A-8A17-1C4E4B14A02B}"/>
              </a:ext>
            </a:extLst>
          </p:cNvPr>
          <p:cNvSpPr txBox="1"/>
          <p:nvPr/>
        </p:nvSpPr>
        <p:spPr>
          <a:xfrm>
            <a:off x="398862" y="340385"/>
            <a:ext cx="337985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Pojasni pojam </a:t>
            </a:r>
            <a:r>
              <a:rPr lang="hr-HR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spolna apstinencija.</a:t>
            </a:r>
            <a:endParaRPr lang="hr-HR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376AE9D1-01A5-481A-8D0C-A0E1DFBBB898}"/>
              </a:ext>
            </a:extLst>
          </p:cNvPr>
          <p:cNvSpPr txBox="1"/>
          <p:nvPr/>
        </p:nvSpPr>
        <p:spPr>
          <a:xfrm>
            <a:off x="418383" y="2630706"/>
            <a:ext cx="4438097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osim spolne apstinencije može spriječiti oplodnju?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2DDDCA68-A660-4442-8AE8-2066456B2C3B}"/>
              </a:ext>
            </a:extLst>
          </p:cNvPr>
          <p:cNvSpPr txBox="1"/>
          <p:nvPr/>
        </p:nvSpPr>
        <p:spPr>
          <a:xfrm>
            <a:off x="3687242" y="5072217"/>
            <a:ext cx="4438097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nekoliko kontracepcijskih metoda / sredstava i načine njihove primjene.</a:t>
            </a:r>
          </a:p>
        </p:txBody>
      </p:sp>
    </p:spTree>
    <p:extLst>
      <p:ext uri="{BB962C8B-B14F-4D97-AF65-F5344CB8AC3E}">
        <p14:creationId xmlns:p14="http://schemas.microsoft.com/office/powerpoint/2010/main" xmlns="" val="91900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" grpId="0" animBg="1"/>
      <p:bldP spid="8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49710000-4078-498F-BEF1-0F19706261B3}"/>
              </a:ext>
            </a:extLst>
          </p:cNvPr>
          <p:cNvSpPr/>
          <p:nvPr/>
        </p:nvSpPr>
        <p:spPr>
          <a:xfrm>
            <a:off x="220022" y="314960"/>
            <a:ext cx="10061898" cy="174657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PRIRODNE METODE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sprečavanje oplodnje: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metoda svakodnevnog mjerenja jutarnje temperature, pregled sluzi vrata maternice i računanje plodnih dana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vrijeme nakon ovulacije jutarnja se temperatura povisi za otprilike 0,5 ° C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ŠTITE od spolno prenosivih bolesti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17D3AFE-7336-4E88-BC03-6C178EED9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959" y="1851639"/>
            <a:ext cx="2367521" cy="1577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xmlns="" id="{2E8BBDEF-A81E-4A6F-AA37-CF68F0C7F87D}"/>
              </a:ext>
            </a:extLst>
          </p:cNvPr>
          <p:cNvSpPr/>
          <p:nvPr/>
        </p:nvSpPr>
        <p:spPr>
          <a:xfrm>
            <a:off x="153862" y="2489591"/>
            <a:ext cx="8944297" cy="170673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KONDOMI - </a:t>
            </a:r>
            <a:r>
              <a:rPr lang="hr-H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sredstvo kontracepcije, tanke, jednokratne gumene navlake koje mehanički sprječavaju prodiranje spermija do jajne stanice.</a:t>
            </a:r>
          </a:p>
          <a:p>
            <a:pPr algn="ctr"/>
            <a:r>
              <a:rPr lang="hr-H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prezervativ            = </a:t>
            </a:r>
            <a:r>
              <a:rPr lang="hr-HR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femidom</a:t>
            </a:r>
            <a:r>
              <a:rPr lang="hr-H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endParaRPr lang="hr-HR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hr-H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Dobra su, ali ne potpuna zaštita od spolno prenosivih bolesti!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88E54A5E-A880-4A7D-8651-D926E5053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563566" y="3204166"/>
            <a:ext cx="345370" cy="34537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C486DD3E-BCAB-4FB3-91CB-2086FA050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810640" y="3177856"/>
            <a:ext cx="261904" cy="39799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337CF4C0-8045-4129-B7C4-A7747E6A9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7817558" y="4900394"/>
            <a:ext cx="2205162" cy="9923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F034FAFC-ECE7-4E50-A20A-443D4A0B9F4A}"/>
              </a:ext>
            </a:extLst>
          </p:cNvPr>
          <p:cNvSpPr txBox="1"/>
          <p:nvPr/>
        </p:nvSpPr>
        <p:spPr>
          <a:xfrm>
            <a:off x="10273306" y="5309156"/>
            <a:ext cx="138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chemeClr val="bg1"/>
                </a:solidFill>
              </a:rPr>
              <a:t>femidom</a:t>
            </a:r>
            <a:endParaRPr lang="hr-HR" i="1" dirty="0">
              <a:solidFill>
                <a:schemeClr val="bg1"/>
              </a:solidFill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F4E9F1F2-9EC8-4CA3-847B-EB1E633676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0544" y="4689478"/>
            <a:ext cx="1295548" cy="1203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0E7312AB-12F5-42C1-BE7A-E5521D3DB6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4895" y="4624382"/>
            <a:ext cx="2229042" cy="1482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B7285647-FBFD-4E9A-BA7F-51D06C45FBA6}"/>
              </a:ext>
            </a:extLst>
          </p:cNvPr>
          <p:cNvSpPr txBox="1"/>
          <p:nvPr/>
        </p:nvSpPr>
        <p:spPr>
          <a:xfrm>
            <a:off x="1835078" y="5211890"/>
            <a:ext cx="123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kondomi</a:t>
            </a:r>
          </a:p>
        </p:txBody>
      </p:sp>
    </p:spTree>
    <p:extLst>
      <p:ext uri="{BB962C8B-B14F-4D97-AF65-F5344CB8AC3E}">
        <p14:creationId xmlns:p14="http://schemas.microsoft.com/office/powerpoint/2010/main" xmlns="" val="318550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BE10EB0A-4FC0-4828-9788-6157C41ACC32}"/>
              </a:ext>
            </a:extLst>
          </p:cNvPr>
          <p:cNvSpPr/>
          <p:nvPr/>
        </p:nvSpPr>
        <p:spPr>
          <a:xfrm>
            <a:off x="609600" y="663943"/>
            <a:ext cx="10972800" cy="111405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HORMONSKE (KONTRACEPCIJSKE) TABLETE </a:t>
            </a:r>
            <a:r>
              <a:rPr lang="hr-HR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sprečavaju ovulaciju pa time i oplodnju</a:t>
            </a:r>
          </a:p>
          <a:p>
            <a:pPr algn="ctr"/>
            <a:r>
              <a:rPr lang="hr-HR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savjet s ginekologom</a:t>
            </a:r>
          </a:p>
          <a:p>
            <a:pPr algn="ctr"/>
            <a:r>
              <a:rPr lang="hr-HR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koriste se i u liječenju poremećaja menstrualnog ciklusa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5C095B1-C0D3-4A53-9533-7ED83CE4E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316710">
            <a:off x="9519192" y="1376923"/>
            <a:ext cx="1405262" cy="2113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C3DBB2B-F140-456F-B7C7-4889502E45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r="3050" b="3444"/>
          <a:stretch/>
        </p:blipFill>
        <p:spPr>
          <a:xfrm>
            <a:off x="3206925" y="3363368"/>
            <a:ext cx="1795527" cy="1341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45D9A71-916C-4C7F-B52F-95A2D97C2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579" y="4409402"/>
            <a:ext cx="1887112" cy="1341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9756912-1B05-4E00-828F-65FDF6039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455715" y="4409849"/>
            <a:ext cx="1827247" cy="1209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xmlns="" id="{9BED4340-AD93-423A-9DD7-7E3FD572A009}"/>
              </a:ext>
            </a:extLst>
          </p:cNvPr>
          <p:cNvSpPr/>
          <p:nvPr/>
        </p:nvSpPr>
        <p:spPr>
          <a:xfrm>
            <a:off x="609600" y="2535796"/>
            <a:ext cx="5151120" cy="64669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OSTALA KONTRACEPCIJSKA SREDSTVA</a:t>
            </a:r>
            <a:endParaRPr lang="hr-HR" sz="2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58CF8945-A8B2-4DC5-AF5B-077A9E7BD3B2}"/>
              </a:ext>
            </a:extLst>
          </p:cNvPr>
          <p:cNvSpPr txBox="1"/>
          <p:nvPr/>
        </p:nvSpPr>
        <p:spPr>
          <a:xfrm>
            <a:off x="4884729" y="3608633"/>
            <a:ext cx="2796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>
                <a:solidFill>
                  <a:schemeClr val="bg1"/>
                </a:solidFill>
              </a:rPr>
              <a:t>SPERMICIDNI GELOVI I KREME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7D1E6871-84A3-41C9-828B-9280C39D3BEC}"/>
              </a:ext>
            </a:extLst>
          </p:cNvPr>
          <p:cNvSpPr txBox="1"/>
          <p:nvPr/>
        </p:nvSpPr>
        <p:spPr>
          <a:xfrm>
            <a:off x="1483360" y="5836224"/>
            <a:ext cx="351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>
                <a:solidFill>
                  <a:schemeClr val="bg1"/>
                </a:solidFill>
              </a:rPr>
              <a:t>SPIRALA (maternični uložak) - stavlja ginekolog ženama koje su već rodile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287F8F5E-1043-4D04-8234-D14323EE2140}"/>
              </a:ext>
            </a:extLst>
          </p:cNvPr>
          <p:cNvSpPr txBox="1"/>
          <p:nvPr/>
        </p:nvSpPr>
        <p:spPr>
          <a:xfrm>
            <a:off x="6313677" y="4944371"/>
            <a:ext cx="1610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i="1" dirty="0">
                <a:solidFill>
                  <a:schemeClr val="bg1"/>
                </a:solidFill>
              </a:rPr>
              <a:t>DIJAFRAGMA</a:t>
            </a:r>
          </a:p>
        </p:txBody>
      </p:sp>
    </p:spTree>
    <p:extLst>
      <p:ext uri="{BB962C8B-B14F-4D97-AF65-F5344CB8AC3E}">
        <p14:creationId xmlns:p14="http://schemas.microsoft.com/office/powerpoint/2010/main" xmlns="" val="247822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utnik: zaobljeni kutovi 18">
            <a:extLst>
              <a:ext uri="{FF2B5EF4-FFF2-40B4-BE49-F238E27FC236}">
                <a16:creationId xmlns:a16="http://schemas.microsoft.com/office/drawing/2014/main" xmlns="" id="{78744F07-4117-42DE-A788-6A8B60929A9C}"/>
              </a:ext>
            </a:extLst>
          </p:cNvPr>
          <p:cNvSpPr/>
          <p:nvPr/>
        </p:nvSpPr>
        <p:spPr>
          <a:xfrm>
            <a:off x="324015" y="1598189"/>
            <a:ext cx="6943591" cy="77934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Bolesti spolnog sustava mogu biti ZARAZNE i NEZARAZNE.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Zarazne uzrokuju gljive,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heterotrofni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protisti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bakterije i virusi.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6A45A85D-2635-486A-8926-05539814CFC7}"/>
              </a:ext>
            </a:extLst>
          </p:cNvPr>
          <p:cNvSpPr/>
          <p:nvPr/>
        </p:nvSpPr>
        <p:spPr>
          <a:xfrm>
            <a:off x="324015" y="2676182"/>
            <a:ext cx="7641425" cy="128895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GLJIVICA KANDIDA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živi u tijelu čovjeka i ako se pretjerano razmnoži uzrokuje upalu mokraćno - spolne cijevi i glavića penisa kod muškaraca;</a:t>
            </a:r>
          </a:p>
          <a:p>
            <a:pPr algn="ctr"/>
            <a:r>
              <a:rPr lang="hr-H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upalu rodnice i stidnice kod žena.</a:t>
            </a:r>
          </a:p>
          <a:p>
            <a:pPr algn="ctr"/>
            <a:r>
              <a:rPr lang="hr-H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Pomažu lijekovi protiv gljiva.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03F73A98-AC28-4639-8AF6-17CDC614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668" y="2526811"/>
            <a:ext cx="1917761" cy="1438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AD64CCF-A234-4711-92E8-A00F657A4498}"/>
              </a:ext>
            </a:extLst>
          </p:cNvPr>
          <p:cNvSpPr txBox="1"/>
          <p:nvPr/>
        </p:nvSpPr>
        <p:spPr>
          <a:xfrm>
            <a:off x="324015" y="308944"/>
            <a:ext cx="4112178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neke ZARAZNE i NEZARAZNE BOLESTI spolnog sustava.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A1A1DA2D-EE93-436A-9BB2-83DEA7B3C718}"/>
              </a:ext>
            </a:extLst>
          </p:cNvPr>
          <p:cNvSpPr/>
          <p:nvPr/>
        </p:nvSpPr>
        <p:spPr>
          <a:xfrm>
            <a:off x="324015" y="4338320"/>
            <a:ext cx="8894462" cy="109077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BAKTERIJA KLAMIDIJA </a:t>
            </a:r>
            <a:r>
              <a:rPr lang="hr-H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 muškaraca izaziva bolno mokrenje i iscjedak iz spolnog uda, a kod žena uzrokuje iscjedak iz rodnice i upale koje mogu uzrokovati neplodnost.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EBC6069F-423D-4635-8329-0319385D7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651806" y="4338320"/>
            <a:ext cx="1423246" cy="1423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4766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58B45A8E-1389-4B95-BCCA-23C6332EAFCA}"/>
              </a:ext>
            </a:extLst>
          </p:cNvPr>
          <p:cNvSpPr/>
          <p:nvPr/>
        </p:nvSpPr>
        <p:spPr>
          <a:xfrm>
            <a:off x="322889" y="265442"/>
            <a:ext cx="9128142" cy="157578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HUMANI </a:t>
            </a:r>
            <a:r>
              <a:rPr lang="hr-HR" sz="1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PAPILOMA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VIRUS (HPV)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hr-HR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-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 prouzročiti nastanak bradavica u području spolnih organa, a neki i RAK VRATA MATERNICE. U tu svrhu ginekolog uzima uzorak sluznice vrata maternice za tzv. PAPA TEST.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Moguće je cijepljenje protiv HPV-a prije početka aktivnog spolnog života mladića i djevojaka.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ADE108CC-92DD-42BA-B173-D5EE883DE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958" y="553850"/>
            <a:ext cx="1202169" cy="1202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37393779-0AB2-4CA1-A496-F9C928AE3930}"/>
              </a:ext>
            </a:extLst>
          </p:cNvPr>
          <p:cNvSpPr/>
          <p:nvPr/>
        </p:nvSpPr>
        <p:spPr>
          <a:xfrm>
            <a:off x="322889" y="2219695"/>
            <a:ext cx="8502684" cy="163127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VIRUS HUMANE IMUNODEFICIJENCIJE (HIV)</a:t>
            </a:r>
            <a:r>
              <a:rPr lang="hr-HR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uzročnik je neizlječive SIDE (AIDS-a, KOPNICE) koja </a:t>
            </a:r>
            <a:r>
              <a:rPr lang="hr-HR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nije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spolna bolest, ali se virus </a:t>
            </a:r>
            <a:r>
              <a:rPr lang="hr-HR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prenosi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spolnim putem, zaraženom krvlju, preko posteljice s majke na dijete, nesteriliziranim priborom </a:t>
            </a: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r-H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piercing</a:t>
            </a: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igle narkomana..).  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Napada obrambene stanice organizma (leukocite) koji propadaju.</a:t>
            </a:r>
          </a:p>
        </p:txBody>
      </p:sp>
      <p:pic>
        <p:nvPicPr>
          <p:cNvPr id="7" name="Picture 5" descr="hiv-virus">
            <a:extLst>
              <a:ext uri="{FF2B5EF4-FFF2-40B4-BE49-F238E27FC236}">
                <a16:creationId xmlns:a16="http://schemas.microsoft.com/office/drawing/2014/main" xmlns="" id="{BDB06315-7E8A-4587-AD75-C017AFCFC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626629"/>
              </a:clrFrom>
              <a:clrTo>
                <a:srgbClr val="62662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0698" y="2294520"/>
            <a:ext cx="1975496" cy="1481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xmlns="" id="{03A66850-C02F-4F53-A382-D7A0B8D7A250}"/>
              </a:ext>
            </a:extLst>
          </p:cNvPr>
          <p:cNvSpPr/>
          <p:nvPr/>
        </p:nvSpPr>
        <p:spPr>
          <a:xfrm>
            <a:off x="6916995" y="4416243"/>
            <a:ext cx="3049965" cy="14717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 prenosi se: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socijalnim kontaktom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ni komarcima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4AAC9D8A-81E7-46FA-B94B-29502FE7C7C0}"/>
              </a:ext>
            </a:extLst>
          </p:cNvPr>
          <p:cNvSpPr txBox="1"/>
          <p:nvPr/>
        </p:nvSpPr>
        <p:spPr>
          <a:xfrm>
            <a:off x="2225040" y="4644261"/>
            <a:ext cx="4112178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Može li se AIDS prenijeti socijalnim kontaktom ili komarcima?</a:t>
            </a:r>
          </a:p>
        </p:txBody>
      </p:sp>
    </p:spTree>
    <p:extLst>
      <p:ext uri="{BB962C8B-B14F-4D97-AF65-F5344CB8AC3E}">
        <p14:creationId xmlns:p14="http://schemas.microsoft.com/office/powerpoint/2010/main" xmlns="" val="151448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657C7718-7781-48C7-819E-E8FA17F6A045}"/>
              </a:ext>
            </a:extLst>
          </p:cNvPr>
          <p:cNvSpPr/>
          <p:nvPr/>
        </p:nvSpPr>
        <p:spPr>
          <a:xfrm>
            <a:off x="1471085" y="1559610"/>
            <a:ext cx="9581318" cy="64310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HERPES SPOLNIH ORGANA - sitne ranice na vanjskom spolovilu žena i muškaraca koje svrbe i peku. </a:t>
            </a: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Virusna bolest.</a:t>
            </a:r>
            <a:endParaRPr lang="hr-H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B6CADD7B-F8D9-4B91-8BBE-A92E9B412BA8}"/>
              </a:ext>
            </a:extLst>
          </p:cNvPr>
          <p:cNvSpPr/>
          <p:nvPr/>
        </p:nvSpPr>
        <p:spPr>
          <a:xfrm>
            <a:off x="1471084" y="2596401"/>
            <a:ext cx="5881133" cy="112027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GONOREJA - gnojni iscjedak iz spolnog uda i 				  rodnice žena, neliječenje može 				  izazvati neplodnost. </a:t>
            </a: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Bakterijska bolest.  </a:t>
            </a:r>
            <a:endParaRPr lang="hr-H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9" descr="N">
            <a:extLst>
              <a:ext uri="{FF2B5EF4-FFF2-40B4-BE49-F238E27FC236}">
                <a16:creationId xmlns:a16="http://schemas.microsoft.com/office/drawing/2014/main" xmlns="" id="{D70269DE-2FD6-48D6-801B-0D6D8222C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2482" y="2522087"/>
            <a:ext cx="1791438" cy="1207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xmlns="" id="{ADBA42FE-4A2B-47E2-9AC7-334507081F67}"/>
              </a:ext>
            </a:extLst>
          </p:cNvPr>
          <p:cNvSpPr/>
          <p:nvPr/>
        </p:nvSpPr>
        <p:spPr>
          <a:xfrm>
            <a:off x="1471083" y="4044578"/>
            <a:ext cx="5881133" cy="91637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SIFILIS - bakterija ulazi kroz ranicu na koži, može 		      napasti cijelo tijelo, a posljedica biti i smrt.</a:t>
            </a:r>
            <a:r>
              <a:rPr lang="hr-HR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hr-HR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8FA5B88-1889-4087-A4EA-1EF6D649B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482" y="4038600"/>
            <a:ext cx="1795063" cy="126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9347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7FE39819-6283-4B70-9457-C645241115D8}"/>
              </a:ext>
            </a:extLst>
          </p:cNvPr>
          <p:cNvSpPr/>
          <p:nvPr/>
        </p:nvSpPr>
        <p:spPr>
          <a:xfrm>
            <a:off x="1920239" y="1477637"/>
            <a:ext cx="6060785" cy="311326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NEZARAZNE BOLESTI SPOLNOG SUSTAVA</a:t>
            </a:r>
          </a:p>
          <a:p>
            <a:pPr marL="342900" indent="-342900" algn="ctr">
              <a:buFontTx/>
              <a:buChar char="-"/>
            </a:pPr>
            <a:r>
              <a:rPr lang="hr-H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 sjemenika</a:t>
            </a:r>
          </a:p>
          <a:p>
            <a:pPr marL="342900" indent="-342900" algn="ctr">
              <a:buFontTx/>
              <a:buChar char="-"/>
            </a:pPr>
            <a:r>
              <a:rPr lang="hr-H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 prostate</a:t>
            </a:r>
          </a:p>
          <a:p>
            <a:pPr algn="ctr"/>
            <a:endParaRPr lang="hr-H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FontTx/>
              <a:buChar char="-"/>
            </a:pPr>
            <a:r>
              <a:rPr lang="hr-H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ciste na jajniku</a:t>
            </a:r>
          </a:p>
          <a:p>
            <a:pPr marL="342900" indent="-342900" algn="ctr">
              <a:buFontTx/>
              <a:buChar char="-"/>
            </a:pPr>
            <a:r>
              <a:rPr lang="hr-H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 jajnika</a:t>
            </a:r>
          </a:p>
          <a:p>
            <a:pPr marL="342900" indent="-342900" algn="ctr">
              <a:buFontTx/>
              <a:buChar char="-"/>
            </a:pPr>
            <a:r>
              <a:rPr lang="hr-H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 vrata maternice</a:t>
            </a:r>
          </a:p>
          <a:p>
            <a:pPr marL="342900" indent="-342900" algn="ctr">
              <a:buFontTx/>
              <a:buChar char="-"/>
            </a:pPr>
            <a:r>
              <a:rPr lang="hr-H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 dojke</a:t>
            </a:r>
          </a:p>
        </p:txBody>
      </p:sp>
      <p:sp>
        <p:nvSpPr>
          <p:cNvPr id="3" name="Desna vitičasta zagrada 2">
            <a:extLst>
              <a:ext uri="{FF2B5EF4-FFF2-40B4-BE49-F238E27FC236}">
                <a16:creationId xmlns:a16="http://schemas.microsoft.com/office/drawing/2014/main" xmlns="" id="{089DF879-F4E0-4509-B11B-52F63F83435D}"/>
              </a:ext>
            </a:extLst>
          </p:cNvPr>
          <p:cNvSpPr/>
          <p:nvPr/>
        </p:nvSpPr>
        <p:spPr>
          <a:xfrm>
            <a:off x="6177280" y="2133277"/>
            <a:ext cx="177656" cy="681044"/>
          </a:xfrm>
          <a:prstGeom prst="righ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b="1" dirty="0"/>
          </a:p>
        </p:txBody>
      </p:sp>
      <p:sp>
        <p:nvSpPr>
          <p:cNvPr id="8" name="Desna vitičasta zagrada 7">
            <a:extLst>
              <a:ext uri="{FF2B5EF4-FFF2-40B4-BE49-F238E27FC236}">
                <a16:creationId xmlns:a16="http://schemas.microsoft.com/office/drawing/2014/main" xmlns="" id="{3BB18207-8D02-4891-93C5-AA6293718AE8}"/>
              </a:ext>
            </a:extLst>
          </p:cNvPr>
          <p:cNvSpPr/>
          <p:nvPr/>
        </p:nvSpPr>
        <p:spPr>
          <a:xfrm>
            <a:off x="6459321" y="3180080"/>
            <a:ext cx="150698" cy="1076960"/>
          </a:xfrm>
          <a:prstGeom prst="righ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b="1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9FF42E7-540E-4CFE-BA92-2835019E8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459321" y="2153746"/>
            <a:ext cx="466027" cy="46602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A8A4BE5-F862-46A9-8285-071670BE3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6731607" y="3178913"/>
            <a:ext cx="363716" cy="55270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F2CDD990-AF5C-4A82-9DB7-A38489FF2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376" y="1622279"/>
            <a:ext cx="2075513" cy="311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41D207FE-A05D-4D5B-8F95-4A08F1CA5518}"/>
              </a:ext>
            </a:extLst>
          </p:cNvPr>
          <p:cNvSpPr txBox="1"/>
          <p:nvPr/>
        </p:nvSpPr>
        <p:spPr>
          <a:xfrm>
            <a:off x="3220730" y="5026420"/>
            <a:ext cx="4112178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neke NEZARAZNE BOLESTI spolnog sustava.</a:t>
            </a:r>
          </a:p>
        </p:txBody>
      </p:sp>
    </p:spTree>
    <p:extLst>
      <p:ext uri="{BB962C8B-B14F-4D97-AF65-F5344CB8AC3E}">
        <p14:creationId xmlns:p14="http://schemas.microsoft.com/office/powerpoint/2010/main" xmlns="" val="161327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8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5D0550C8-B377-4949-8D36-A7EA6C53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62" y="2073780"/>
            <a:ext cx="1889851" cy="2860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E82FC82-223F-42B5-A834-F8A37C13A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62" y="620560"/>
            <a:ext cx="3462485" cy="1186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AACFD4FA-BEB5-4AD7-B8B3-587014FF1D3C}"/>
              </a:ext>
            </a:extLst>
          </p:cNvPr>
          <p:cNvSpPr txBox="1"/>
          <p:nvPr/>
        </p:nvSpPr>
        <p:spPr>
          <a:xfrm>
            <a:off x="4703041" y="718343"/>
            <a:ext cx="467736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Zašto je važan SAMOPREGLED DOJKI  / SJEMENIKA, MAMOGRAFIJA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5BB3DE9-2C6C-4CCF-85BA-1C15B711B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753" y="2907715"/>
            <a:ext cx="2002253" cy="1047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xmlns="" id="{BE65C9E4-7DB9-412B-B47B-25F32DACA9F7}"/>
              </a:ext>
            </a:extLst>
          </p:cNvPr>
          <p:cNvSpPr/>
          <p:nvPr/>
        </p:nvSpPr>
        <p:spPr>
          <a:xfrm>
            <a:off x="4856085" y="1820257"/>
            <a:ext cx="6015615" cy="7878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SAMOPREGLEDI su važni za rano otkrivanje raka dojke/ sjemenika.</a:t>
            </a: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xmlns="" id="{65E09267-340F-4FB7-B6DC-56E82BB3F3CE}"/>
              </a:ext>
            </a:extLst>
          </p:cNvPr>
          <p:cNvSpPr/>
          <p:nvPr/>
        </p:nvSpPr>
        <p:spPr>
          <a:xfrm>
            <a:off x="4101484" y="5436212"/>
            <a:ext cx="7117925" cy="80122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UROLOZI - su liječnici koji se bave bolestima spolnog sustava muškaraca.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6CB988DA-967F-4788-81EC-2410A2730976}"/>
              </a:ext>
            </a:extLst>
          </p:cNvPr>
          <p:cNvSpPr txBox="1"/>
          <p:nvPr/>
        </p:nvSpPr>
        <p:spPr>
          <a:xfrm>
            <a:off x="5321761" y="4734487"/>
            <a:ext cx="4677369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Tko su urolozi?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A99A5C42-D58D-440A-B813-AAADF44FD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386649" y="3069214"/>
            <a:ext cx="2800598" cy="1374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172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EF7BE82F-63E6-4CD0-AF2E-2C440DAC1BA9}"/>
              </a:ext>
            </a:extLst>
          </p:cNvPr>
          <p:cNvSpPr/>
          <p:nvPr/>
        </p:nvSpPr>
        <p:spPr>
          <a:xfrm>
            <a:off x="2667510" y="1619319"/>
            <a:ext cx="6637000" cy="189370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Osobna higijena (posebno spolnih organa) - </a:t>
            </a: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važna za sprečavanje bolesti i neugodnih mirisa: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tuširanje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upotreba dezodoransa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čisto donje rublje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redovito mijenjanje higijenskih uložaka i tampona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5673C56-8461-46CE-8BDC-34E3C261A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214" y="4051782"/>
            <a:ext cx="1755415" cy="1165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F6E40CD-CB3F-4471-95FD-CC88EA9BC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40" y="3748872"/>
            <a:ext cx="1307129" cy="1893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B99A24A-9E0E-44B4-B074-230D03A42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154" y="4579309"/>
            <a:ext cx="1872875" cy="1247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09F0E9B-E1E4-4478-9AAE-5368CF92D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620" y="3852811"/>
            <a:ext cx="1316201" cy="1974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6BF9D95C-6029-4AC2-A54A-8432017F4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814" y="4483538"/>
            <a:ext cx="2016621" cy="1343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C6EFCCFD-4372-4645-B871-1EC953A44057}"/>
              </a:ext>
            </a:extLst>
          </p:cNvPr>
          <p:cNvSpPr txBox="1"/>
          <p:nvPr/>
        </p:nvSpPr>
        <p:spPr>
          <a:xfrm>
            <a:off x="344105" y="269798"/>
            <a:ext cx="4677369" cy="9233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 koji način se potrebno brinuti za spolni sustav kako bismo spriječili bolesti i neugodne mirise?</a:t>
            </a:r>
          </a:p>
        </p:txBody>
      </p:sp>
    </p:spTree>
    <p:extLst>
      <p:ext uri="{BB962C8B-B14F-4D97-AF65-F5344CB8AC3E}">
        <p14:creationId xmlns:p14="http://schemas.microsoft.com/office/powerpoint/2010/main" xmlns="" val="249988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E80D8804-7909-4960-BDD1-820778F8C4AC}"/>
              </a:ext>
            </a:extLst>
          </p:cNvPr>
          <p:cNvSpPr/>
          <p:nvPr/>
        </p:nvSpPr>
        <p:spPr>
          <a:xfrm>
            <a:off x="566295" y="1721835"/>
            <a:ext cx="5040447" cy="21959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Menstruacija može kasniti ili izostati zbog:</a:t>
            </a:r>
          </a:p>
          <a:p>
            <a:pPr algn="ctr"/>
            <a:r>
              <a:rPr lang="hr-H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poremećaja hormona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velikih tjelesnih napora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anoreksije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trudnoće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CB8FEA6-0C16-44CB-BF3D-E43F021CC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-296" r="6636" b="1"/>
          <a:stretch/>
        </p:blipFill>
        <p:spPr>
          <a:xfrm>
            <a:off x="8682362" y="3344779"/>
            <a:ext cx="2683052" cy="19215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A0D63303-AEF9-4F66-988F-959F38E008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22408" t="347"/>
          <a:stretch/>
        </p:blipFill>
        <p:spPr>
          <a:xfrm>
            <a:off x="8575828" y="894378"/>
            <a:ext cx="2618914" cy="16580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D765EB43-63B2-4410-8884-C36B507F31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5657" t="3044" r="19561"/>
          <a:stretch/>
        </p:blipFill>
        <p:spPr>
          <a:xfrm>
            <a:off x="5915034" y="2040577"/>
            <a:ext cx="2144369" cy="23618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C472ABDD-7B2A-4766-B0D6-B4C7CE4C4C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2457058" y="4349907"/>
            <a:ext cx="2750901" cy="18327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0D3276FE-8814-47F7-ADBB-A491E92EAE75}"/>
              </a:ext>
            </a:extLst>
          </p:cNvPr>
          <p:cNvSpPr txBox="1"/>
          <p:nvPr/>
        </p:nvSpPr>
        <p:spPr>
          <a:xfrm>
            <a:off x="378781" y="199043"/>
            <a:ext cx="3765137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neke razloge zbog kojih menstruacija može kasniti ili izostati.</a:t>
            </a:r>
          </a:p>
        </p:txBody>
      </p:sp>
    </p:spTree>
    <p:extLst>
      <p:ext uri="{BB962C8B-B14F-4D97-AF65-F5344CB8AC3E}">
        <p14:creationId xmlns:p14="http://schemas.microsoft.com/office/powerpoint/2010/main" xmlns="" val="32698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44466B28-97D8-478E-936E-3596404F920B}"/>
              </a:ext>
            </a:extLst>
          </p:cNvPr>
          <p:cNvSpPr/>
          <p:nvPr/>
        </p:nvSpPr>
        <p:spPr>
          <a:xfrm>
            <a:off x="368097" y="1211892"/>
            <a:ext cx="11434438" cy="8641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OPLODNJA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stapanje 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jezgara muške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ženske spolne stanice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(spermija i jajne stanice) pri čemu nastaje </a:t>
            </a:r>
            <a:r>
              <a:rPr lang="hr-H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ZIGOTA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oplođena jajna stanica koja sadrži 2n broj kromosoma.</a:t>
            </a:r>
          </a:p>
        </p:txBody>
      </p:sp>
      <p:pic>
        <p:nvPicPr>
          <p:cNvPr id="6" name="Picture 10" descr="rad3B14B.jpg">
            <a:extLst>
              <a:ext uri="{FF2B5EF4-FFF2-40B4-BE49-F238E27FC236}">
                <a16:creationId xmlns:a16="http://schemas.microsoft.com/office/drawing/2014/main" xmlns="" id="{7A0D35AE-FC50-4F4E-8FC1-6C28E9E9FC8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4560" y="2569406"/>
            <a:ext cx="2600973" cy="2053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xmlns="" id="{7960F8ED-86E0-4227-B085-19A4DC3FAB5A}"/>
              </a:ext>
            </a:extLst>
          </p:cNvPr>
          <p:cNvSpPr/>
          <p:nvPr/>
        </p:nvSpPr>
        <p:spPr>
          <a:xfrm>
            <a:off x="787244" y="2429244"/>
            <a:ext cx="3613069" cy="169323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spermalna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stanica (n = 23)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jajna stanica (n = 23)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pPr algn="ctr"/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 (46)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D8CF0872-BF8D-4A57-AA94-6DBA42B6937A}"/>
              </a:ext>
            </a:extLst>
          </p:cNvPr>
          <p:cNvSpPr txBox="1"/>
          <p:nvPr/>
        </p:nvSpPr>
        <p:spPr>
          <a:xfrm>
            <a:off x="6041463" y="3275860"/>
            <a:ext cx="616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n=23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A341AE09-8D5A-438B-932D-BDE125D77E35}"/>
              </a:ext>
            </a:extLst>
          </p:cNvPr>
          <p:cNvSpPr txBox="1"/>
          <p:nvPr/>
        </p:nvSpPr>
        <p:spPr>
          <a:xfrm>
            <a:off x="6657735" y="3817196"/>
            <a:ext cx="677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n=23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C3665A86-7A16-4B1C-9B60-E254F7A1B305}"/>
              </a:ext>
            </a:extLst>
          </p:cNvPr>
          <p:cNvSpPr txBox="1"/>
          <p:nvPr/>
        </p:nvSpPr>
        <p:spPr>
          <a:xfrm>
            <a:off x="266497" y="408067"/>
            <a:ext cx="5406334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je OPLODNJA i što nastaje nakon nje? Pojasni.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4876E3B-9C8A-498F-9C03-306BDFAC8ED7}"/>
              </a:ext>
            </a:extLst>
          </p:cNvPr>
          <p:cNvSpPr txBox="1"/>
          <p:nvPr/>
        </p:nvSpPr>
        <p:spPr>
          <a:xfrm>
            <a:off x="7669780" y="3075057"/>
            <a:ext cx="3765137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 </a:t>
            </a:r>
            <a:r>
              <a:rPr lang="hr-HR" sz="2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kojem dijelu ciklusa je </a:t>
            </a:r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moguća oplodnja jajne stanice?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xmlns="" id="{3AD6950F-AAB9-4023-BFA6-5649136D2A1D}"/>
              </a:ext>
            </a:extLst>
          </p:cNvPr>
          <p:cNvSpPr/>
          <p:nvPr/>
        </p:nvSpPr>
        <p:spPr>
          <a:xfrm>
            <a:off x="7771048" y="4089617"/>
            <a:ext cx="3613069" cy="70788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vrijeme PLODNIH DANA. 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914D8D3E-7424-4703-84A1-C015CAC5C389}"/>
              </a:ext>
            </a:extLst>
          </p:cNvPr>
          <p:cNvSpPr txBox="1"/>
          <p:nvPr/>
        </p:nvSpPr>
        <p:spPr>
          <a:xfrm>
            <a:off x="724852" y="4854618"/>
            <a:ext cx="3379859" cy="4001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Što su plodni dani?</a:t>
            </a:r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xmlns="" id="{BD9BAE66-4CB4-46EF-A72F-9B602D982565}"/>
              </a:ext>
            </a:extLst>
          </p:cNvPr>
          <p:cNvSpPr/>
          <p:nvPr/>
        </p:nvSpPr>
        <p:spPr>
          <a:xfrm>
            <a:off x="1056640" y="5486400"/>
            <a:ext cx="10480401" cy="7785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PLODNI DANI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razdoblje u kojem je najveća mogućnost oplodnje jajne stanice. </a:t>
            </a:r>
          </a:p>
        </p:txBody>
      </p:sp>
    </p:spTree>
    <p:extLst>
      <p:ext uri="{BB962C8B-B14F-4D97-AF65-F5344CB8AC3E}">
        <p14:creationId xmlns:p14="http://schemas.microsoft.com/office/powerpoint/2010/main" xmlns="" val="2284551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3" grpId="0"/>
      <p:bldP spid="11" grpId="0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ugasta strelica udesno 33">
            <a:extLst>
              <a:ext uri="{FF2B5EF4-FFF2-40B4-BE49-F238E27FC236}">
                <a16:creationId xmlns:a16="http://schemas.microsoft.com/office/drawing/2014/main" xmlns="" id="{50ABF8A1-4870-4FF1-872F-C97D7EBAE9E6}"/>
              </a:ext>
            </a:extLst>
          </p:cNvPr>
          <p:cNvSpPr/>
          <p:nvPr/>
        </p:nvSpPr>
        <p:spPr>
          <a:xfrm rot="16200000">
            <a:off x="3038399" y="3120481"/>
            <a:ext cx="1417716" cy="592165"/>
          </a:xfrm>
          <a:prstGeom prst="strip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MITOZA</a:t>
            </a:r>
          </a:p>
        </p:txBody>
      </p:sp>
      <p:pic>
        <p:nvPicPr>
          <p:cNvPr id="35" name="Picture 10" descr="rad3B14B.jpg">
            <a:extLst>
              <a:ext uri="{FF2B5EF4-FFF2-40B4-BE49-F238E27FC236}">
                <a16:creationId xmlns:a16="http://schemas.microsoft.com/office/drawing/2014/main" xmlns="" id="{A2F2BD8E-1695-480F-ABB1-7858C7378C4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0399" y="5501516"/>
            <a:ext cx="1417716" cy="1116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rad84F49.jpg">
            <a:extLst>
              <a:ext uri="{FF2B5EF4-FFF2-40B4-BE49-F238E27FC236}">
                <a16:creationId xmlns:a16="http://schemas.microsoft.com/office/drawing/2014/main" xmlns="" id="{1FAB28B2-55E0-4880-9A83-D52F403A41E9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6020" y="661163"/>
            <a:ext cx="775123" cy="2056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radE213B.jpg">
            <a:extLst>
              <a:ext uri="{FF2B5EF4-FFF2-40B4-BE49-F238E27FC236}">
                <a16:creationId xmlns:a16="http://schemas.microsoft.com/office/drawing/2014/main" xmlns="" id="{72EB9028-0142-452A-9F38-518DEFB6AFF9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6330" y="661163"/>
            <a:ext cx="687296" cy="2056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Prugasta strelica udesno 33">
            <a:extLst>
              <a:ext uri="{FF2B5EF4-FFF2-40B4-BE49-F238E27FC236}">
                <a16:creationId xmlns:a16="http://schemas.microsoft.com/office/drawing/2014/main" xmlns="" id="{F095904D-761B-41FD-B302-4BBA9D209768}"/>
              </a:ext>
            </a:extLst>
          </p:cNvPr>
          <p:cNvSpPr/>
          <p:nvPr/>
        </p:nvSpPr>
        <p:spPr>
          <a:xfrm>
            <a:off x="5158972" y="1635518"/>
            <a:ext cx="1417716" cy="592165"/>
          </a:xfrm>
          <a:prstGeom prst="strip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MITOZA</a:t>
            </a:r>
          </a:p>
        </p:txBody>
      </p:sp>
      <p:pic>
        <p:nvPicPr>
          <p:cNvPr id="40" name="Slika 39">
            <a:extLst>
              <a:ext uri="{FF2B5EF4-FFF2-40B4-BE49-F238E27FC236}">
                <a16:creationId xmlns:a16="http://schemas.microsoft.com/office/drawing/2014/main" xmlns="" id="{8B6C6092-3E4A-4706-B07E-77ACFF7E75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5513" r="35701"/>
          <a:stretch/>
        </p:blipFill>
        <p:spPr>
          <a:xfrm>
            <a:off x="3627631" y="1162629"/>
            <a:ext cx="1286361" cy="1417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649B4D80-3949-40DE-A75F-21ACEBED1C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10901" r="11295"/>
          <a:stretch/>
        </p:blipFill>
        <p:spPr>
          <a:xfrm>
            <a:off x="3079227" y="4277654"/>
            <a:ext cx="1336056" cy="1287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" name="Prugasta strelica udesno 33">
            <a:extLst>
              <a:ext uri="{FF2B5EF4-FFF2-40B4-BE49-F238E27FC236}">
                <a16:creationId xmlns:a16="http://schemas.microsoft.com/office/drawing/2014/main" xmlns="" id="{0CAA8C64-825B-43A4-869C-81E3CB0BD998}"/>
              </a:ext>
            </a:extLst>
          </p:cNvPr>
          <p:cNvSpPr/>
          <p:nvPr/>
        </p:nvSpPr>
        <p:spPr>
          <a:xfrm rot="8926356">
            <a:off x="7060399" y="5584238"/>
            <a:ext cx="906366" cy="407147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5" name="Prugasta strelica udesno 33">
            <a:extLst>
              <a:ext uri="{FF2B5EF4-FFF2-40B4-BE49-F238E27FC236}">
                <a16:creationId xmlns:a16="http://schemas.microsoft.com/office/drawing/2014/main" xmlns="" id="{688BFE8F-DE61-4F31-A2DE-ED2A77540BF9}"/>
              </a:ext>
            </a:extLst>
          </p:cNvPr>
          <p:cNvSpPr/>
          <p:nvPr/>
        </p:nvSpPr>
        <p:spPr>
          <a:xfrm rot="12248178">
            <a:off x="4457924" y="5608162"/>
            <a:ext cx="988459" cy="419892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6" name="TekstniOkvir 45">
            <a:extLst>
              <a:ext uri="{FF2B5EF4-FFF2-40B4-BE49-F238E27FC236}">
                <a16:creationId xmlns:a16="http://schemas.microsoft.com/office/drawing/2014/main" xmlns="" id="{64EFD687-AAAB-4AD0-81C8-96051F1CA3A4}"/>
              </a:ext>
            </a:extLst>
          </p:cNvPr>
          <p:cNvSpPr txBox="1"/>
          <p:nvPr/>
        </p:nvSpPr>
        <p:spPr>
          <a:xfrm>
            <a:off x="5650868" y="5055089"/>
            <a:ext cx="125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oplodnja</a:t>
            </a:r>
          </a:p>
        </p:txBody>
      </p:sp>
      <p:sp>
        <p:nvSpPr>
          <p:cNvPr id="47" name="TekstniOkvir 46">
            <a:extLst>
              <a:ext uri="{FF2B5EF4-FFF2-40B4-BE49-F238E27FC236}">
                <a16:creationId xmlns:a16="http://schemas.microsoft.com/office/drawing/2014/main" xmlns="" id="{1B66AB0A-AB09-4CC9-9042-4B6680D14A60}"/>
              </a:ext>
            </a:extLst>
          </p:cNvPr>
          <p:cNvSpPr txBox="1"/>
          <p:nvPr/>
        </p:nvSpPr>
        <p:spPr>
          <a:xfrm>
            <a:off x="9566900" y="4330307"/>
            <a:ext cx="125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spolne stanice</a:t>
            </a:r>
          </a:p>
        </p:txBody>
      </p:sp>
      <p:sp>
        <p:nvSpPr>
          <p:cNvPr id="48" name="TekstniOkvir 47">
            <a:extLst>
              <a:ext uri="{FF2B5EF4-FFF2-40B4-BE49-F238E27FC236}">
                <a16:creationId xmlns:a16="http://schemas.microsoft.com/office/drawing/2014/main" xmlns="" id="{F16446CE-5F9F-4AF1-BDA3-8F98C28EB076}"/>
              </a:ext>
            </a:extLst>
          </p:cNvPr>
          <p:cNvSpPr txBox="1"/>
          <p:nvPr/>
        </p:nvSpPr>
        <p:spPr>
          <a:xfrm>
            <a:off x="1843642" y="4662407"/>
            <a:ext cx="94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>
                <a:solidFill>
                  <a:schemeClr val="bg1"/>
                </a:solidFill>
              </a:rPr>
              <a:t>zigota</a:t>
            </a:r>
            <a:endParaRPr lang="hr-HR" i="1" dirty="0">
              <a:solidFill>
                <a:schemeClr val="bg1"/>
              </a:solidFill>
            </a:endParaRPr>
          </a:p>
        </p:txBody>
      </p:sp>
      <p:sp>
        <p:nvSpPr>
          <p:cNvPr id="49" name="TekstniOkvir 48">
            <a:extLst>
              <a:ext uri="{FF2B5EF4-FFF2-40B4-BE49-F238E27FC236}">
                <a16:creationId xmlns:a16="http://schemas.microsoft.com/office/drawing/2014/main" xmlns="" id="{8211BC14-DA86-4826-BADC-2E06DF518851}"/>
              </a:ext>
            </a:extLst>
          </p:cNvPr>
          <p:cNvSpPr txBox="1"/>
          <p:nvPr/>
        </p:nvSpPr>
        <p:spPr>
          <a:xfrm>
            <a:off x="2079453" y="1642094"/>
            <a:ext cx="94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dijete</a:t>
            </a:r>
          </a:p>
        </p:txBody>
      </p:sp>
      <p:sp>
        <p:nvSpPr>
          <p:cNvPr id="50" name="TekstniOkvir 49">
            <a:extLst>
              <a:ext uri="{FF2B5EF4-FFF2-40B4-BE49-F238E27FC236}">
                <a16:creationId xmlns:a16="http://schemas.microsoft.com/office/drawing/2014/main" xmlns="" id="{5D4A5FE1-B51A-440F-9491-AC6445A76A2E}"/>
              </a:ext>
            </a:extLst>
          </p:cNvPr>
          <p:cNvSpPr txBox="1"/>
          <p:nvPr/>
        </p:nvSpPr>
        <p:spPr>
          <a:xfrm>
            <a:off x="9098814" y="1039891"/>
            <a:ext cx="1256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solidFill>
                  <a:schemeClr val="bg1"/>
                </a:solidFill>
              </a:rPr>
              <a:t>odrastao čovjek</a:t>
            </a:r>
          </a:p>
        </p:txBody>
      </p:sp>
      <p:sp>
        <p:nvSpPr>
          <p:cNvPr id="51" name="Prugasta strelica udesno 33">
            <a:extLst>
              <a:ext uri="{FF2B5EF4-FFF2-40B4-BE49-F238E27FC236}">
                <a16:creationId xmlns:a16="http://schemas.microsoft.com/office/drawing/2014/main" xmlns="" id="{06FF8BE2-0307-4713-B61C-6B67A929A1ED}"/>
              </a:ext>
            </a:extLst>
          </p:cNvPr>
          <p:cNvSpPr/>
          <p:nvPr/>
        </p:nvSpPr>
        <p:spPr>
          <a:xfrm rot="5400000">
            <a:off x="6899240" y="3132918"/>
            <a:ext cx="1228680" cy="592165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MEJOZA</a:t>
            </a:r>
          </a:p>
        </p:txBody>
      </p:sp>
      <p:sp>
        <p:nvSpPr>
          <p:cNvPr id="52" name="Prugasta strelica udesno 33">
            <a:extLst>
              <a:ext uri="{FF2B5EF4-FFF2-40B4-BE49-F238E27FC236}">
                <a16:creationId xmlns:a16="http://schemas.microsoft.com/office/drawing/2014/main" xmlns="" id="{2894BA48-1D30-4B3F-834A-AE34057DA65A}"/>
              </a:ext>
            </a:extLst>
          </p:cNvPr>
          <p:cNvSpPr/>
          <p:nvPr/>
        </p:nvSpPr>
        <p:spPr>
          <a:xfrm rot="5400000">
            <a:off x="8143203" y="3132919"/>
            <a:ext cx="1228679" cy="59216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MEJOZA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8AC5362-68D1-4E00-9944-D19C49D44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52" t="9677" r="16274" b="8762"/>
          <a:stretch/>
        </p:blipFill>
        <p:spPr>
          <a:xfrm>
            <a:off x="6988115" y="4202196"/>
            <a:ext cx="1067505" cy="902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37A726C-1E45-47D5-B8D6-C7675F1CB9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936" r="11352"/>
          <a:stretch/>
        </p:blipFill>
        <p:spPr>
          <a:xfrm>
            <a:off x="8420651" y="4330308"/>
            <a:ext cx="740410" cy="560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TekstniOkvir 20">
            <a:extLst>
              <a:ext uri="{FF2B5EF4-FFF2-40B4-BE49-F238E27FC236}">
                <a16:creationId xmlns:a16="http://schemas.microsoft.com/office/drawing/2014/main" xmlns="" id="{D12C1AB5-2A99-4971-9D68-CB6D62AF9CA5}"/>
              </a:ext>
            </a:extLst>
          </p:cNvPr>
          <p:cNvSpPr txBox="1"/>
          <p:nvPr/>
        </p:nvSpPr>
        <p:spPr>
          <a:xfrm>
            <a:off x="8223700" y="5363988"/>
            <a:ext cx="3765137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Pojasni životni ciklus čovjeka počevši od odraslih spolno zrelih jedinki, odnosno žene i muškarca.</a:t>
            </a:r>
          </a:p>
        </p:txBody>
      </p:sp>
    </p:spTree>
    <p:extLst>
      <p:ext uri="{BB962C8B-B14F-4D97-AF65-F5344CB8AC3E}">
        <p14:creationId xmlns:p14="http://schemas.microsoft.com/office/powerpoint/2010/main" xmlns="" val="46761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9" grpId="0" animBg="1"/>
      <p:bldP spid="43" grpId="0" animBg="1"/>
      <p:bldP spid="45" grpId="0" animBg="1"/>
      <p:bldP spid="46" grpId="0"/>
      <p:bldP spid="47" grpId="0"/>
      <p:bldP spid="48" grpId="0"/>
      <p:bldP spid="49" grpId="0"/>
      <p:bldP spid="50" grpId="0"/>
      <p:bldP spid="51" grpId="0" animBg="1"/>
      <p:bldP spid="52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2789" y="394378"/>
            <a:ext cx="6679493" cy="1290528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Prije rođenja čovjeka postoji razdoblje ZAMETKA i PLODA, a nakon rođenja razdoblje DOJENAČKE DOBI, DJETINJSTVA, PUBERTETA, MLADENAŠTVA, ZRELE I STARAČKE DOBI.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BE70EE3-6B33-4F81-843F-D6860138EEAC}"/>
              </a:ext>
            </a:extLst>
          </p:cNvPr>
          <p:cNvSpPr txBox="1"/>
          <p:nvPr/>
        </p:nvSpPr>
        <p:spPr>
          <a:xfrm>
            <a:off x="237172" y="394378"/>
            <a:ext cx="3379859" cy="10156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Navedi razdoblja čovjeka prije i nakon rođenja.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DF8FBCC8-0F19-46A6-AE7A-736DAC6CC230}"/>
              </a:ext>
            </a:extLst>
          </p:cNvPr>
          <p:cNvSpPr txBox="1"/>
          <p:nvPr/>
        </p:nvSpPr>
        <p:spPr>
          <a:xfrm>
            <a:off x="237171" y="2182538"/>
            <a:ext cx="3379859" cy="7078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 kojem se životnom razdoblju nalaziš sada ti?</a:t>
            </a:r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A73D9B70-E175-4D7A-BB5A-D2F8A9B4CD0F}"/>
              </a:ext>
            </a:extLst>
          </p:cNvPr>
          <p:cNvSpPr txBox="1">
            <a:spLocks/>
          </p:cNvSpPr>
          <p:nvPr/>
        </p:nvSpPr>
        <p:spPr bwMode="gray">
          <a:xfrm>
            <a:off x="3972789" y="2322848"/>
            <a:ext cx="1980971" cy="4272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 PUBERTETU.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4E6DD744-8DCC-4043-B8F0-327A08B9C6AD}"/>
              </a:ext>
            </a:extLst>
          </p:cNvPr>
          <p:cNvSpPr txBox="1"/>
          <p:nvPr/>
        </p:nvSpPr>
        <p:spPr>
          <a:xfrm>
            <a:off x="4263830" y="3600056"/>
            <a:ext cx="3379859" cy="132343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Ukratko pojasni najvažnije značajke svakog od navedenih razdoblja.</a:t>
            </a:r>
          </a:p>
        </p:txBody>
      </p:sp>
    </p:spTree>
    <p:extLst>
      <p:ext uri="{BB962C8B-B14F-4D97-AF65-F5344CB8AC3E}">
        <p14:creationId xmlns:p14="http://schemas.microsoft.com/office/powerpoint/2010/main" xmlns="" val="162467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176" y="662924"/>
            <a:ext cx="4865063" cy="2170937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DOJENAČKA DOB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18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počinje nakon rođenja, dijete je privrženo roditeljima, majčinim mlijekom dobiva sve potrebne hranjive i zaštitne tvari, puno spava, komunicira plačem kada je mokro, žedno, gladno ili bolesno, a tijelo mu naglo raste. </a:t>
            </a:r>
            <a:endParaRPr lang="hr-HR" sz="24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1325B40-CB29-42FB-84E9-7DF3A34D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9873" y="1219488"/>
            <a:ext cx="2137502" cy="1424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85000D4E-A478-4DB5-A67C-E0A76D053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83" y="662924"/>
            <a:ext cx="2301366" cy="1533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Naslov 1">
            <a:extLst>
              <a:ext uri="{FF2B5EF4-FFF2-40B4-BE49-F238E27FC236}">
                <a16:creationId xmlns:a16="http://schemas.microsoft.com/office/drawing/2014/main" xmlns="" id="{72A17713-9AD2-4A8F-86D7-EC4152F55576}"/>
              </a:ext>
            </a:extLst>
          </p:cNvPr>
          <p:cNvSpPr txBox="1">
            <a:spLocks/>
          </p:cNvSpPr>
          <p:nvPr/>
        </p:nvSpPr>
        <p:spPr bwMode="gray">
          <a:xfrm>
            <a:off x="865176" y="3156084"/>
            <a:ext cx="9445842" cy="10583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r-HR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DJETINJSTVO</a:t>
            </a:r>
            <a:r>
              <a:rPr lang="hr-HR" sz="2400" b="1" spc="5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-</a:t>
            </a:r>
            <a:r>
              <a:rPr lang="hr-HR" sz="2800" b="1" spc="5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000" b="1" spc="5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nastavlja se tjelesni rast, dijete puže pa hoda, razvijaju se zubi, počinje govoriti i oponašati okolinu, uči samostalno jesti, kontrolirati stolicu i mokrenje, kreće u jaslice, vrtić pa u školu. </a:t>
            </a:r>
            <a:endParaRPr lang="hr-HR" sz="28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C30F2C1-1D75-4273-A331-4B7133209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186096" y="4566765"/>
            <a:ext cx="1819808" cy="1215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8D88DBE-937D-4D35-AA3D-35466FAD7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7661430" y="4404326"/>
            <a:ext cx="1627634" cy="1736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42EA5322-E81B-4376-8CF6-1131C3B4C2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1693489" y="4404326"/>
            <a:ext cx="2605029" cy="1736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68240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xmlns="" id="{92B1B08C-E770-4AE7-BA87-6AE73D56E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644" y="828895"/>
            <a:ext cx="10679839" cy="2036225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/>
            <a:r>
              <a:rPr lang="hr-H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PUBERTET</a:t>
            </a:r>
            <a:r>
              <a:rPr lang="hr-HR" sz="24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tijelo naglo raste, kod djevojčica počinje između 10. i 15. godine, a kod dječaka između 12. i 16. godine. Događaju se psihičke i fizičke promjene, počinju se lučiti spolni hormoni i sazrijevati spolne stanice, razvijaju se sporedna spolna obilježja i događaju promjene u ponašanju, emocijama i razmišljanjima. Pojava prve menstruacije / </a:t>
            </a:r>
            <a:r>
              <a:rPr lang="hr-HR" sz="2000" b="1" spc="50" dirty="0" err="1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polucije</a:t>
            </a: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  <a:b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hr-HR" sz="2000" b="1" spc="50" dirty="0">
                <a:ln w="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POLUCIJA - je spontano izbacivanje sperme koje se najčešće događa noću.</a:t>
            </a:r>
            <a:endParaRPr lang="hr-HR" sz="2800" b="1" spc="50" dirty="0">
              <a:ln w="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F6989FC-4A09-49AA-9BBD-62DD27A2D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583" y="3591403"/>
            <a:ext cx="1972698" cy="1479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C0CF06D7-FF56-4BA6-B9D7-24D0D423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108" y="3340119"/>
            <a:ext cx="1225172" cy="183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DA5A01F2-2BFD-45AD-A402-C06E90695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563" y="3411685"/>
            <a:ext cx="2802225" cy="1838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13AD2FE4-25E9-40ED-8B78-A025CAC3A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297" y="3411685"/>
            <a:ext cx="2630316" cy="1745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66735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Soba za sastanke za ion</Template>
  <TotalTime>487</TotalTime>
  <Words>2108</Words>
  <Application>Microsoft Office PowerPoint</Application>
  <PresentationFormat>Custom</PresentationFormat>
  <Paragraphs>216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Soba za sastanke za ion</vt:lpstr>
      <vt:lpstr>KAKAV JE NAŠ ŽIVOTNI CIKLUS 2 - PONAVLJANJE</vt:lpstr>
      <vt:lpstr>Slide 2</vt:lpstr>
      <vt:lpstr>Slide 3</vt:lpstr>
      <vt:lpstr>Slide 4</vt:lpstr>
      <vt:lpstr>Slide 5</vt:lpstr>
      <vt:lpstr>Slide 6</vt:lpstr>
      <vt:lpstr>Prije rođenja čovjeka postoji razdoblje ZAMETKA i PLODA, a nakon rođenja razdoblje DOJENAČKE DOBI, DJETINJSTVA, PUBERTETA, MLADENAŠTVA, ZRELE I STARAČKE DOBI. </vt:lpstr>
      <vt:lpstr>DOJENAČKA DOB - počinje nakon rođenja, dijete je privrženo roditeljima, majčinim mlijekom dobiva sve potrebne hranjive i zaštitne tvari, puno spava, komunicira plačem kada je mokro, žedno, gladno ili bolesno, a tijelo mu naglo raste. </vt:lpstr>
      <vt:lpstr>PUBERTET - tijelo naglo raste, kod djevojčica počinje između 10. i 15. godine, a kod dječaka između 12. i 16. godine. Događaju se psihičke i fizičke promjene, počinju se lučiti spolni hormoni i sazrijevati spolne stanice, razvijaju se sporedna spolna obilježja i događaju promjene u ponašanju, emocijama i razmišljanjima. Pojava prve menstruacije / polucije. POLUCIJA - je spontano izbacivanje sperme koje se najčešće događa noću.</vt:lpstr>
      <vt:lpstr>MLADENAŠTVO / ADOLESCENCIJA - postupno završavanje rasta i spolnog razvoja, ali nastavak psihičkog razvoja. Završavanje školovanja i uključivanje u svijet odraslih, zaposlenje, socijalna zrelost i napuštanje roditeljskog doma, osnivanje vlastite obitelji.</vt:lpstr>
      <vt:lpstr>STAROST - smanjuje se sposobnost obnavljanja stanica i usporavaju procesi i aktivnost organizma, usporeni su pokreti, otežano kretanje, naborana koža, sijeda koža, staračke pjege. Odlazak u mirovinu te je potrebno razumijevanje i briga za starije i bolesne.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KAKAV JE NAŠ ŽIVOTNI CIKLUS</dc:title>
  <dc:creator>Korisnik</dc:creator>
  <cp:lastModifiedBy>sk-mpovalec</cp:lastModifiedBy>
  <cp:revision>140</cp:revision>
  <dcterms:created xsi:type="dcterms:W3CDTF">2020-06-28T16:33:07Z</dcterms:created>
  <dcterms:modified xsi:type="dcterms:W3CDTF">2020-08-10T13:33:37Z</dcterms:modified>
</cp:coreProperties>
</file>